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40"/>
  </p:notesMasterIdLst>
  <p:handoutMasterIdLst>
    <p:handoutMasterId r:id="rId41"/>
  </p:handoutMasterIdLst>
  <p:sldIdLst>
    <p:sldId id="356" r:id="rId4"/>
    <p:sldId id="347" r:id="rId5"/>
    <p:sldId id="386" r:id="rId6"/>
    <p:sldId id="349" r:id="rId7"/>
    <p:sldId id="355" r:id="rId8"/>
    <p:sldId id="348" r:id="rId9"/>
    <p:sldId id="387" r:id="rId10"/>
    <p:sldId id="351" r:id="rId11"/>
    <p:sldId id="357" r:id="rId12"/>
    <p:sldId id="361" r:id="rId13"/>
    <p:sldId id="388" r:id="rId14"/>
    <p:sldId id="358" r:id="rId15"/>
    <p:sldId id="350" r:id="rId16"/>
    <p:sldId id="363" r:id="rId17"/>
    <p:sldId id="364" r:id="rId18"/>
    <p:sldId id="389" r:id="rId19"/>
    <p:sldId id="360" r:id="rId20"/>
    <p:sldId id="343" r:id="rId21"/>
    <p:sldId id="366" r:id="rId22"/>
    <p:sldId id="367" r:id="rId23"/>
    <p:sldId id="362" r:id="rId24"/>
    <p:sldId id="368" r:id="rId25"/>
    <p:sldId id="393" r:id="rId26"/>
    <p:sldId id="394" r:id="rId27"/>
    <p:sldId id="391" r:id="rId28"/>
    <p:sldId id="392" r:id="rId29"/>
    <p:sldId id="390" r:id="rId30"/>
    <p:sldId id="395" r:id="rId31"/>
    <p:sldId id="397" r:id="rId32"/>
    <p:sldId id="396" r:id="rId33"/>
    <p:sldId id="398" r:id="rId34"/>
    <p:sldId id="399" r:id="rId35"/>
    <p:sldId id="402" r:id="rId36"/>
    <p:sldId id="400" r:id="rId37"/>
    <p:sldId id="345" r:id="rId38"/>
    <p:sldId id="401" r:id="rId3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D92"/>
    <a:srgbClr val="5AA7A5"/>
    <a:srgbClr val="5AC4C2"/>
    <a:srgbClr val="60B89F"/>
    <a:srgbClr val="2C818C"/>
    <a:srgbClr val="82C7B4"/>
    <a:srgbClr val="C886B0"/>
    <a:srgbClr val="99CC00"/>
    <a:srgbClr val="0067B4"/>
    <a:srgbClr val="8B7C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55" autoAdjust="0"/>
    <p:restoredTop sz="74255" autoAdjust="0"/>
  </p:normalViewPr>
  <p:slideViewPr>
    <p:cSldViewPr snapToGrid="0">
      <p:cViewPr varScale="1">
        <p:scale>
          <a:sx n="118" d="100"/>
          <a:sy n="118" d="100"/>
        </p:scale>
        <p:origin x="2224" y="208"/>
      </p:cViewPr>
      <p:guideLst/>
    </p:cSldViewPr>
  </p:slideViewPr>
  <p:notesTextViewPr>
    <p:cViewPr>
      <p:scale>
        <a:sx n="3" d="2"/>
        <a:sy n="3" d="2"/>
      </p:scale>
      <p:origin x="0" y="0"/>
    </p:cViewPr>
  </p:notesTextViewPr>
  <p:sorterViewPr>
    <p:cViewPr>
      <p:scale>
        <a:sx n="100" d="100"/>
        <a:sy n="100" d="100"/>
      </p:scale>
      <p:origin x="0" y="-2707"/>
    </p:cViewPr>
  </p:sorterViewPr>
  <p:notesViewPr>
    <p:cSldViewPr snapToGrid="0" showGuides="1">
      <p:cViewPr varScale="1">
        <p:scale>
          <a:sx n="53" d="100"/>
          <a:sy n="53" d="100"/>
        </p:scale>
        <p:origin x="284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DB76BD2-18C4-48BE-A7DF-2B5E15FC7DE1}" type="datetimeFigureOut">
              <a:rPr lang="en-GB" smtClean="0"/>
              <a:t>26/06/2019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C8081E0-62D7-445B-8B85-250B40263271}" type="slidenum">
              <a:rPr lang="en-GB" smtClean="0"/>
              <a:t>‹#›</a:t>
            </a:fld>
            <a:endParaRPr lang="en-GB"/>
          </a:p>
        </p:txBody>
      </p:sp>
    </p:spTree>
    <p:extLst>
      <p:ext uri="{BB962C8B-B14F-4D97-AF65-F5344CB8AC3E}">
        <p14:creationId xmlns:p14="http://schemas.microsoft.com/office/powerpoint/2010/main" val="2387800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478F0B4-E534-496C-82C8-1ABD9769FBF7}" type="datetimeFigureOut">
              <a:rPr lang="en-GB" smtClean="0"/>
              <a:t>26/06/2019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CAE2644-DE77-4376-BBD5-980F280D4A88}" type="slidenum">
              <a:rPr lang="en-GB" smtClean="0"/>
              <a:t>‹#›</a:t>
            </a:fld>
            <a:endParaRPr lang="en-GB"/>
          </a:p>
        </p:txBody>
      </p:sp>
    </p:spTree>
    <p:extLst>
      <p:ext uri="{BB962C8B-B14F-4D97-AF65-F5344CB8AC3E}">
        <p14:creationId xmlns:p14="http://schemas.microsoft.com/office/powerpoint/2010/main" val="3866673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baseline="0" dirty="0"/>
          </a:p>
          <a:p>
            <a:pPr marL="0" indent="0">
              <a:buFontTx/>
              <a:buNone/>
            </a:pP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0DC2F-45F9-46F8-91B4-FBDAA0EF733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25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4958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baseline="0" dirty="0"/>
          </a:p>
          <a:p>
            <a:pPr marL="0" indent="0">
              <a:buFontTx/>
              <a:buNone/>
            </a:pP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0DC2F-45F9-46F8-91B4-FBDAA0EF733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4633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34D8B91-FA2A-4733-B193-281A1F488A9E}"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582F73-972E-4947-8AB1-5A9E1CA4EA89}" type="slidenum">
              <a:rPr lang="en-GB" smtClean="0"/>
              <a:t>‹#›</a:t>
            </a:fld>
            <a:endParaRPr lang="en-GB"/>
          </a:p>
        </p:txBody>
      </p:sp>
    </p:spTree>
    <p:extLst>
      <p:ext uri="{BB962C8B-B14F-4D97-AF65-F5344CB8AC3E}">
        <p14:creationId xmlns:p14="http://schemas.microsoft.com/office/powerpoint/2010/main" val="1465138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D8B91-FA2A-4733-B193-281A1F488A9E}"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582F73-972E-4947-8AB1-5A9E1CA4EA89}" type="slidenum">
              <a:rPr lang="en-GB" smtClean="0"/>
              <a:t>‹#›</a:t>
            </a:fld>
            <a:endParaRPr lang="en-GB"/>
          </a:p>
        </p:txBody>
      </p:sp>
    </p:spTree>
    <p:extLst>
      <p:ext uri="{BB962C8B-B14F-4D97-AF65-F5344CB8AC3E}">
        <p14:creationId xmlns:p14="http://schemas.microsoft.com/office/powerpoint/2010/main" val="11783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D8B91-FA2A-4733-B193-281A1F488A9E}"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582F73-972E-4947-8AB1-5A9E1CA4EA89}" type="slidenum">
              <a:rPr lang="en-GB" smtClean="0"/>
              <a:t>‹#›</a:t>
            </a:fld>
            <a:endParaRPr lang="en-GB"/>
          </a:p>
        </p:txBody>
      </p:sp>
    </p:spTree>
    <p:extLst>
      <p:ext uri="{BB962C8B-B14F-4D97-AF65-F5344CB8AC3E}">
        <p14:creationId xmlns:p14="http://schemas.microsoft.com/office/powerpoint/2010/main" val="2331709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211602-EAC4-45AB-A26C-009835F88009}"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E9A6E-3D80-45CD-A1C9-8A128ADAC537}" type="slidenum">
              <a:rPr lang="en-GB" smtClean="0"/>
              <a:t>‹#›</a:t>
            </a:fld>
            <a:endParaRPr lang="en-GB"/>
          </a:p>
        </p:txBody>
      </p:sp>
    </p:spTree>
    <p:extLst>
      <p:ext uri="{BB962C8B-B14F-4D97-AF65-F5344CB8AC3E}">
        <p14:creationId xmlns:p14="http://schemas.microsoft.com/office/powerpoint/2010/main" val="2983289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1602-EAC4-45AB-A26C-009835F88009}"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E9A6E-3D80-45CD-A1C9-8A128ADAC537}" type="slidenum">
              <a:rPr lang="en-GB" smtClean="0"/>
              <a:t>‹#›</a:t>
            </a:fld>
            <a:endParaRPr lang="en-GB"/>
          </a:p>
        </p:txBody>
      </p:sp>
    </p:spTree>
    <p:extLst>
      <p:ext uri="{BB962C8B-B14F-4D97-AF65-F5344CB8AC3E}">
        <p14:creationId xmlns:p14="http://schemas.microsoft.com/office/powerpoint/2010/main" val="3971684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211602-EAC4-45AB-A26C-009835F88009}"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E9A6E-3D80-45CD-A1C9-8A128ADAC537}" type="slidenum">
              <a:rPr lang="en-GB" smtClean="0"/>
              <a:t>‹#›</a:t>
            </a:fld>
            <a:endParaRPr lang="en-GB"/>
          </a:p>
        </p:txBody>
      </p:sp>
    </p:spTree>
    <p:extLst>
      <p:ext uri="{BB962C8B-B14F-4D97-AF65-F5344CB8AC3E}">
        <p14:creationId xmlns:p14="http://schemas.microsoft.com/office/powerpoint/2010/main" val="2436604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211602-EAC4-45AB-A26C-009835F88009}"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E9A6E-3D80-45CD-A1C9-8A128ADAC537}" type="slidenum">
              <a:rPr lang="en-GB" smtClean="0"/>
              <a:t>‹#›</a:t>
            </a:fld>
            <a:endParaRPr lang="en-GB"/>
          </a:p>
        </p:txBody>
      </p:sp>
    </p:spTree>
    <p:extLst>
      <p:ext uri="{BB962C8B-B14F-4D97-AF65-F5344CB8AC3E}">
        <p14:creationId xmlns:p14="http://schemas.microsoft.com/office/powerpoint/2010/main" val="112054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211602-EAC4-45AB-A26C-009835F88009}" type="datetimeFigureOut">
              <a:rPr lang="en-GB" smtClean="0"/>
              <a:t>26/06/2019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6E9A6E-3D80-45CD-A1C9-8A128ADAC537}" type="slidenum">
              <a:rPr lang="en-GB" smtClean="0"/>
              <a:t>‹#›</a:t>
            </a:fld>
            <a:endParaRPr lang="en-GB"/>
          </a:p>
        </p:txBody>
      </p:sp>
    </p:spTree>
    <p:extLst>
      <p:ext uri="{BB962C8B-B14F-4D97-AF65-F5344CB8AC3E}">
        <p14:creationId xmlns:p14="http://schemas.microsoft.com/office/powerpoint/2010/main" val="1926533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211602-EAC4-45AB-A26C-009835F88009}" type="datetimeFigureOut">
              <a:rPr lang="en-GB" smtClean="0"/>
              <a:t>26/06/2019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6E9A6E-3D80-45CD-A1C9-8A128ADAC537}" type="slidenum">
              <a:rPr lang="en-GB" smtClean="0"/>
              <a:t>‹#›</a:t>
            </a:fld>
            <a:endParaRPr lang="en-GB"/>
          </a:p>
        </p:txBody>
      </p:sp>
    </p:spTree>
    <p:extLst>
      <p:ext uri="{BB962C8B-B14F-4D97-AF65-F5344CB8AC3E}">
        <p14:creationId xmlns:p14="http://schemas.microsoft.com/office/powerpoint/2010/main" val="15865095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11602-EAC4-45AB-A26C-009835F88009}" type="datetimeFigureOut">
              <a:rPr lang="en-GB" smtClean="0"/>
              <a:t>26/06/2019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6E9A6E-3D80-45CD-A1C9-8A128ADAC537}" type="slidenum">
              <a:rPr lang="en-GB" smtClean="0"/>
              <a:t>‹#›</a:t>
            </a:fld>
            <a:endParaRPr lang="en-GB"/>
          </a:p>
        </p:txBody>
      </p:sp>
    </p:spTree>
    <p:extLst>
      <p:ext uri="{BB962C8B-B14F-4D97-AF65-F5344CB8AC3E}">
        <p14:creationId xmlns:p14="http://schemas.microsoft.com/office/powerpoint/2010/main" val="34228504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1602-EAC4-45AB-A26C-009835F88009}"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E9A6E-3D80-45CD-A1C9-8A128ADAC537}" type="slidenum">
              <a:rPr lang="en-GB" smtClean="0"/>
              <a:t>‹#›</a:t>
            </a:fld>
            <a:endParaRPr lang="en-GB"/>
          </a:p>
        </p:txBody>
      </p:sp>
    </p:spTree>
    <p:extLst>
      <p:ext uri="{BB962C8B-B14F-4D97-AF65-F5344CB8AC3E}">
        <p14:creationId xmlns:p14="http://schemas.microsoft.com/office/powerpoint/2010/main" val="14854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D8B91-FA2A-4733-B193-281A1F488A9E}"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582F73-972E-4947-8AB1-5A9E1CA4EA89}" type="slidenum">
              <a:rPr lang="en-GB" smtClean="0"/>
              <a:t>‹#›</a:t>
            </a:fld>
            <a:endParaRPr lang="en-GB"/>
          </a:p>
        </p:txBody>
      </p:sp>
    </p:spTree>
    <p:extLst>
      <p:ext uri="{BB962C8B-B14F-4D97-AF65-F5344CB8AC3E}">
        <p14:creationId xmlns:p14="http://schemas.microsoft.com/office/powerpoint/2010/main" val="3338063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1602-EAC4-45AB-A26C-009835F88009}"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E9A6E-3D80-45CD-A1C9-8A128ADAC537}" type="slidenum">
              <a:rPr lang="en-GB" smtClean="0"/>
              <a:t>‹#›</a:t>
            </a:fld>
            <a:endParaRPr lang="en-GB"/>
          </a:p>
        </p:txBody>
      </p:sp>
    </p:spTree>
    <p:extLst>
      <p:ext uri="{BB962C8B-B14F-4D97-AF65-F5344CB8AC3E}">
        <p14:creationId xmlns:p14="http://schemas.microsoft.com/office/powerpoint/2010/main" val="3988085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1602-EAC4-45AB-A26C-009835F88009}"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E9A6E-3D80-45CD-A1C9-8A128ADAC537}" type="slidenum">
              <a:rPr lang="en-GB" smtClean="0"/>
              <a:t>‹#›</a:t>
            </a:fld>
            <a:endParaRPr lang="en-GB"/>
          </a:p>
        </p:txBody>
      </p:sp>
    </p:spTree>
    <p:extLst>
      <p:ext uri="{BB962C8B-B14F-4D97-AF65-F5344CB8AC3E}">
        <p14:creationId xmlns:p14="http://schemas.microsoft.com/office/powerpoint/2010/main" val="2516786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1602-EAC4-45AB-A26C-009835F88009}"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E9A6E-3D80-45CD-A1C9-8A128ADAC537}" type="slidenum">
              <a:rPr lang="en-GB" smtClean="0"/>
              <a:t>‹#›</a:t>
            </a:fld>
            <a:endParaRPr lang="en-GB"/>
          </a:p>
        </p:txBody>
      </p:sp>
    </p:spTree>
    <p:extLst>
      <p:ext uri="{BB962C8B-B14F-4D97-AF65-F5344CB8AC3E}">
        <p14:creationId xmlns:p14="http://schemas.microsoft.com/office/powerpoint/2010/main" val="10163394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endParaRPr lang="en-US" dirty="0"/>
          </a:p>
        </p:txBody>
      </p:sp>
      <p:sp>
        <p:nvSpPr>
          <p:cNvPr id="17" name="Subtitle 16"/>
          <p:cNvSpPr>
            <a:spLocks noGrp="1"/>
          </p:cNvSpPr>
          <p:nvPr>
            <p:ph type="subTitle" idx="1"/>
          </p:nvPr>
        </p:nvSpPr>
        <p:spPr>
          <a:xfrm>
            <a:off x="914400" y="3582807"/>
            <a:ext cx="10363200" cy="1199704"/>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grpSp>
        <p:nvGrpSpPr>
          <p:cNvPr id="2" name="Group 14"/>
          <p:cNvGrpSpPr/>
          <p:nvPr/>
        </p:nvGrpSpPr>
        <p:grpSpPr>
          <a:xfrm>
            <a:off x="-5019" y="4953000"/>
            <a:ext cx="12197020" cy="1912088"/>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p>
          </p:txBody>
        </p:sp>
        <p:sp>
          <p:nvSpPr>
            <p:cNvPr id="11" name="Shape 10"/>
            <p:cNvSpPr>
              <a:spLocks/>
            </p:cNvSpPr>
            <p:nvPr userDrawn="1"/>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644455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365760" indent="-256032">
              <a:buClr>
                <a:schemeClr val="bg2">
                  <a:lumMod val="25000"/>
                </a:schemeClr>
              </a:buClr>
              <a:buSzPct val="100000"/>
              <a:buFont typeface="Wingdings" panose="05000000000000000000" pitchFamily="2" charset="2"/>
              <a:buChar cha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27FEF5B-F2CC-4EC5-8F1F-29A8BF9EFFA9}" type="datetime2">
              <a:rPr lang="en-US" smtClean="0"/>
              <a:pPr/>
              <a:t>Wednesday, June 26,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10EEA-824F-4D46-AFE7-60426C8C06B0}" type="slidenum">
              <a:rPr lang="en-US" smtClean="0"/>
              <a:pPr/>
              <a:t>‹#›</a:t>
            </a:fld>
            <a:endParaRPr lang="en-US"/>
          </a:p>
        </p:txBody>
      </p:sp>
      <p:sp>
        <p:nvSpPr>
          <p:cNvPr id="7" name="Title 6"/>
          <p:cNvSpPr>
            <a:spLocks noGrp="1"/>
          </p:cNvSpPr>
          <p:nvPr>
            <p:ph type="title"/>
          </p:nvPr>
        </p:nvSpPr>
        <p:spPr/>
        <p:txBody>
          <a:bodyPr rtlCol="0"/>
          <a:lstStyle/>
          <a:p>
            <a:r>
              <a:rPr lang="en-US"/>
              <a:t>Click to edit Master title style</a:t>
            </a:r>
          </a:p>
        </p:txBody>
      </p:sp>
    </p:spTree>
    <p:extLst>
      <p:ext uri="{BB962C8B-B14F-4D97-AF65-F5344CB8AC3E}">
        <p14:creationId xmlns:p14="http://schemas.microsoft.com/office/powerpoint/2010/main" val="33331466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endParaRPr lang="en-US" dirty="0"/>
          </a:p>
        </p:txBody>
      </p:sp>
      <p:sp>
        <p:nvSpPr>
          <p:cNvPr id="3" name="Text Placeholder 2"/>
          <p:cNvSpPr>
            <a:spLocks noGrp="1"/>
          </p:cNvSpPr>
          <p:nvPr>
            <p:ph type="body" idx="1"/>
          </p:nvPr>
        </p:nvSpPr>
        <p:spPr>
          <a:xfrm>
            <a:off x="5230284" y="2888512"/>
            <a:ext cx="6096000" cy="1454888"/>
          </a:xfrm>
        </p:spPr>
        <p:txBody>
          <a:bodyPr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Edit Master text styles</a:t>
            </a:r>
          </a:p>
        </p:txBody>
      </p:sp>
      <p:sp>
        <p:nvSpPr>
          <p:cNvPr id="4" name="Date Placeholder 3"/>
          <p:cNvSpPr>
            <a:spLocks noGrp="1"/>
          </p:cNvSpPr>
          <p:nvPr>
            <p:ph type="dt" sz="half" idx="10"/>
          </p:nvPr>
        </p:nvSpPr>
        <p:spPr/>
        <p:txBody>
          <a:bodyPr/>
          <a:lstStyle/>
          <a:p>
            <a:fld id="{5F4709C1-563D-4D9C-B702-B64C84A5A174}" type="datetime2">
              <a:rPr lang="en-US" smtClean="0"/>
              <a:pPr/>
              <a:t>Wednesday, June 26,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10EEA-824F-4D46-AFE7-60426C8C06B0}"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endParaRPr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endParaRPr lang="en-US" sz="1800"/>
          </a:p>
        </p:txBody>
      </p:sp>
    </p:spTree>
    <p:extLst>
      <p:ext uri="{BB962C8B-B14F-4D97-AF65-F5344CB8AC3E}">
        <p14:creationId xmlns:p14="http://schemas.microsoft.com/office/powerpoint/2010/main" val="1107486982"/>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8303D9-A6EB-41FB-BF22-3F49E470997E}" type="datetime2">
              <a:rPr lang="en-US" smtClean="0"/>
              <a:pPr/>
              <a:t>Wednesday, June 26,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10EEA-824F-4D46-AFE7-60426C8C06B0}" type="slidenum">
              <a:rPr lang="en-US" smtClean="0"/>
              <a:pPr/>
              <a:t>‹#›</a:t>
            </a:fld>
            <a:endParaRPr lang="en-US"/>
          </a:p>
        </p:txBody>
      </p:sp>
      <p:sp>
        <p:nvSpPr>
          <p:cNvPr id="8" name="Title 7"/>
          <p:cNvSpPr>
            <a:spLocks noGrp="1"/>
          </p:cNvSpPr>
          <p:nvPr>
            <p:ph type="title"/>
          </p:nvPr>
        </p:nvSpPr>
        <p:spPr/>
        <p:txBody>
          <a:bodyPr rtlCol="0"/>
          <a:lstStyle/>
          <a:p>
            <a:r>
              <a:rPr lang="en-US"/>
              <a:t>Click to edit Master title style</a:t>
            </a:r>
          </a:p>
        </p:txBody>
      </p:sp>
    </p:spTree>
    <p:extLst>
      <p:ext uri="{BB962C8B-B14F-4D97-AF65-F5344CB8AC3E}">
        <p14:creationId xmlns:p14="http://schemas.microsoft.com/office/powerpoint/2010/main" val="3503004935"/>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lang="en-US"/>
              <a:t>Click to edit Master title style</a:t>
            </a:r>
            <a:endParaRPr lang="en-US" dirty="0"/>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Edit Master text styles</a:t>
            </a:r>
          </a:p>
        </p:txBody>
      </p:sp>
      <p:sp>
        <p:nvSpPr>
          <p:cNvPr id="5" name="Content Placeholder 4"/>
          <p:cNvSpPr>
            <a:spLocks noGrp="1"/>
          </p:cNvSpPr>
          <p:nvPr>
            <p:ph sz="quarter" idx="2"/>
          </p:nvPr>
        </p:nvSpPr>
        <p:spPr>
          <a:xfrm>
            <a:off x="609600" y="1472431"/>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193368" y="1472431"/>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BB0534-5698-4F62-9CFE-5DE61A073E78}" type="datetime2">
              <a:rPr lang="en-US" smtClean="0"/>
              <a:pPr/>
              <a:t>Wednesday, June 26,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10EEA-824F-4D46-AFE7-60426C8C06B0}" type="slidenum">
              <a:rPr lang="en-US" smtClean="0"/>
              <a:pPr/>
              <a:t>‹#›</a:t>
            </a:fld>
            <a:endParaRPr lang="en-US"/>
          </a:p>
        </p:txBody>
      </p:sp>
    </p:spTree>
    <p:extLst>
      <p:ext uri="{BB962C8B-B14F-4D97-AF65-F5344CB8AC3E}">
        <p14:creationId xmlns:p14="http://schemas.microsoft.com/office/powerpoint/2010/main" val="2040457039"/>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84827A3-B249-4F87-AB1A-1E06AC1AA2A4}" type="datetime2">
              <a:rPr lang="en-US" smtClean="0"/>
              <a:pPr/>
              <a:t>Wednesday, June 26,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10EEA-824F-4D46-AFE7-60426C8C06B0}" type="slidenum">
              <a:rPr lang="en-US" smtClean="0"/>
              <a:pPr/>
              <a:t>‹#›</a:t>
            </a:fld>
            <a:endParaRPr lang="en-US"/>
          </a:p>
        </p:txBody>
      </p:sp>
      <p:sp>
        <p:nvSpPr>
          <p:cNvPr id="6" name="Title 5"/>
          <p:cNvSpPr>
            <a:spLocks noGrp="1"/>
          </p:cNvSpPr>
          <p:nvPr>
            <p:ph type="title"/>
          </p:nvPr>
        </p:nvSpPr>
        <p:spPr/>
        <p:txBody>
          <a:bodyPr rtlCol="0"/>
          <a:lstStyle/>
          <a:p>
            <a:r>
              <a:rPr lang="en-US"/>
              <a:t>Click to edit Master title style</a:t>
            </a:r>
          </a:p>
        </p:txBody>
      </p:sp>
    </p:spTree>
    <p:extLst>
      <p:ext uri="{BB962C8B-B14F-4D97-AF65-F5344CB8AC3E}">
        <p14:creationId xmlns:p14="http://schemas.microsoft.com/office/powerpoint/2010/main" val="1494911883"/>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46142-29B2-49CC-BCC6-A3AD70B4960E}" type="datetime2">
              <a:rPr lang="en-US" smtClean="0"/>
              <a:pPr/>
              <a:t>Wednesday, June 26,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10EEA-824F-4D46-AFE7-60426C8C06B0}" type="slidenum">
              <a:rPr lang="en-US" smtClean="0"/>
              <a:pPr/>
              <a:t>‹#›</a:t>
            </a:fld>
            <a:endParaRPr lang="en-US"/>
          </a:p>
        </p:txBody>
      </p:sp>
    </p:spTree>
    <p:extLst>
      <p:ext uri="{BB962C8B-B14F-4D97-AF65-F5344CB8AC3E}">
        <p14:creationId xmlns:p14="http://schemas.microsoft.com/office/powerpoint/2010/main" val="425317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4D8B91-FA2A-4733-B193-281A1F488A9E}"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582F73-972E-4947-8AB1-5A9E1CA4EA89}" type="slidenum">
              <a:rPr lang="en-GB" smtClean="0"/>
              <a:t>‹#›</a:t>
            </a:fld>
            <a:endParaRPr lang="en-GB"/>
          </a:p>
        </p:txBody>
      </p:sp>
    </p:spTree>
    <p:extLst>
      <p:ext uri="{BB962C8B-B14F-4D97-AF65-F5344CB8AC3E}">
        <p14:creationId xmlns:p14="http://schemas.microsoft.com/office/powerpoint/2010/main" val="25887175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lang="en-US"/>
              <a:t>Click to edit Master title style</a:t>
            </a:r>
            <a:endParaRPr lang="en-US" dirty="0"/>
          </a:p>
        </p:txBody>
      </p:sp>
      <p:sp>
        <p:nvSpPr>
          <p:cNvPr id="3" name="Text Placeholder 2"/>
          <p:cNvSpPr>
            <a:spLocks noGrp="1"/>
          </p:cNvSpPr>
          <p:nvPr>
            <p:ph type="body" idx="2"/>
          </p:nvPr>
        </p:nvSpPr>
        <p:spPr>
          <a:xfrm>
            <a:off x="5892800" y="5334000"/>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969376" y="6407944"/>
            <a:ext cx="2560320" cy="365760"/>
          </a:xfrm>
        </p:spPr>
        <p:txBody>
          <a:bodyPr/>
          <a:lstStyle/>
          <a:p>
            <a:fld id="{E86C4691-4882-40A8-AF62-8CF6A18D40B2}" type="datetime2">
              <a:rPr lang="en-US" smtClean="0"/>
              <a:pPr/>
              <a:t>Wednesday, June 26,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10EEA-824F-4D46-AFE7-60426C8C06B0}" type="slidenum">
              <a:rPr lang="en-US" smtClean="0"/>
              <a:pPr/>
              <a:t>‹#›</a:t>
            </a:fld>
            <a:endParaRPr lang="en-US"/>
          </a:p>
        </p:txBody>
      </p:sp>
    </p:spTree>
    <p:extLst>
      <p:ext uri="{BB962C8B-B14F-4D97-AF65-F5344CB8AC3E}">
        <p14:creationId xmlns:p14="http://schemas.microsoft.com/office/powerpoint/2010/main" val="3647153335"/>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371568"/>
            <a:ext cx="9550400" cy="648232"/>
          </a:xfrm>
          <a:noFill/>
        </p:spPr>
        <p:txBody>
          <a:bodyPr anchor="t"/>
          <a:lstStyle>
            <a:lvl1pPr marL="0" marR="18288" indent="0" algn="r">
              <a:buNone/>
              <a:defRPr sz="1400"/>
            </a:lvl1pPr>
            <a:lvl2pPr>
              <a:defRPr sz="1200"/>
            </a:lvl2pPr>
            <a:lvl3pPr>
              <a:defRPr sz="1000"/>
            </a:lvl3pPr>
            <a:lvl4pPr>
              <a:defRPr sz="900"/>
            </a:lvl4pPr>
            <a:lvl5pPr>
              <a:defRPr sz="900"/>
            </a:lvl5pPr>
            <a:extLst/>
          </a:lstStyle>
          <a:p>
            <a:pPr lvl="0"/>
            <a:r>
              <a:rPr lang="en-US"/>
              <a:t>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lang="en-US"/>
              <a:t>Click icon to add picture</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1C6776A-4DEC-47EE-8A49-2C150ECB5465}" type="datetime2">
              <a:rPr lang="en-US" smtClean="0"/>
              <a:pPr/>
              <a:t>Wednesday, June 26, 2019</a:t>
            </a:fld>
            <a:endParaRPr lang="en-US">
              <a:solidFill>
                <a:schemeClr val="tx1"/>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410EEA-824F-4D46-AFE7-60426C8C06B0}" type="slidenum">
              <a:rPr lang="en-US" smtClean="0"/>
              <a:pPr/>
              <a:t>‹#›</a:t>
            </a:fld>
            <a:endParaRPr lang="en-US">
              <a:solidFill>
                <a:schemeClr val="tx1"/>
              </a:solidFill>
            </a:endParaRPr>
          </a:p>
        </p:txBody>
      </p:sp>
      <p:sp>
        <p:nvSpPr>
          <p:cNvPr id="2" name="Title 1"/>
          <p:cNvSpPr>
            <a:spLocks noGrp="1"/>
          </p:cNvSpPr>
          <p:nvPr>
            <p:ph type="title"/>
          </p:nvPr>
        </p:nvSpPr>
        <p:spPr>
          <a:xfrm>
            <a:off x="304800" y="4807688"/>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endParaRPr lang="en-US" dirty="0"/>
          </a:p>
        </p:txBody>
      </p:sp>
      <p:sp>
        <p:nvSpPr>
          <p:cNvPr id="8" name="Shape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p>
        </p:txBody>
      </p:sp>
      <p:sp>
        <p:nvSpPr>
          <p:cNvPr id="9" name="Shape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6864980"/>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E14BF-C004-4398-9186-5EE680724D95}" type="datetime2">
              <a:rPr lang="en-US" smtClean="0"/>
              <a:pPr/>
              <a:t>Wednesday, June 26,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a:p>
        </p:txBody>
      </p:sp>
    </p:spTree>
    <p:extLst>
      <p:ext uri="{BB962C8B-B14F-4D97-AF65-F5344CB8AC3E}">
        <p14:creationId xmlns:p14="http://schemas.microsoft.com/office/powerpoint/2010/main" val="2003259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41"/>
            <a:ext cx="8432800" cy="55927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E14BF-C004-4398-9186-5EE680724D95}" type="datetime2">
              <a:rPr lang="en-US" smtClean="0"/>
              <a:pPr/>
              <a:t>Wednesday, June 26,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a:p>
        </p:txBody>
      </p:sp>
    </p:spTree>
    <p:extLst>
      <p:ext uri="{BB962C8B-B14F-4D97-AF65-F5344CB8AC3E}">
        <p14:creationId xmlns:p14="http://schemas.microsoft.com/office/powerpoint/2010/main" val="7622486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Blank slid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684890"/>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Quote slide">
    <p:bg>
      <p:bgPr>
        <a:solidFill>
          <a:srgbClr val="A3D8E7"/>
        </a:solidFill>
        <a:effectLst/>
      </p:bgPr>
    </p:bg>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1056001" y="360001"/>
            <a:ext cx="5977676" cy="341563"/>
          </a:xfrm>
          <a:prstGeom prst="rect">
            <a:avLst/>
          </a:prstGeom>
        </p:spPr>
        <p:txBody>
          <a:bodyPr vert="horz" lIns="0" tIns="0" rIns="0" bIns="0"/>
          <a:lstStyle>
            <a:lvl1pPr algn="l">
              <a:defRPr sz="1100" b="0" i="0" baseline="0">
                <a:solidFill>
                  <a:srgbClr val="006B84"/>
                </a:solidFill>
                <a:latin typeface="Arial"/>
                <a:cs typeface="Arial"/>
              </a:defRPr>
            </a:lvl1pPr>
          </a:lstStyle>
          <a:p>
            <a:r>
              <a:rPr lang="en-GB"/>
              <a:t>Presentation title</a:t>
            </a:r>
            <a:endParaRPr lang="en-US"/>
          </a:p>
        </p:txBody>
      </p:sp>
    </p:spTree>
    <p:extLst>
      <p:ext uri="{BB962C8B-B14F-4D97-AF65-F5344CB8AC3E}">
        <p14:creationId xmlns:p14="http://schemas.microsoft.com/office/powerpoint/2010/main" val="122481803"/>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Info slide">
    <p:spTree>
      <p:nvGrpSpPr>
        <p:cNvPr id="1" name=""/>
        <p:cNvGrpSpPr/>
        <p:nvPr/>
      </p:nvGrpSpPr>
      <p:grpSpPr>
        <a:xfrm>
          <a:off x="0" y="0"/>
          <a:ext cx="0" cy="0"/>
          <a:chOff x="0" y="0"/>
          <a:chExt cx="0" cy="0"/>
        </a:xfrm>
      </p:grpSpPr>
      <p:pic>
        <p:nvPicPr>
          <p:cNvPr id="5" name="Picture 4" descr="Corporate info page.jpg"/>
          <p:cNvPicPr>
            <a:picLocks noChangeAspect="1"/>
          </p:cNvPicPr>
          <p:nvPr userDrawn="1"/>
        </p:nvPicPr>
        <p:blipFill>
          <a:blip r:embed="rId2"/>
          <a:stretch>
            <a:fillRect/>
          </a:stretch>
        </p:blipFill>
        <p:spPr>
          <a:xfrm>
            <a:off x="0" y="2281"/>
            <a:ext cx="12212925" cy="6865200"/>
          </a:xfrm>
          <a:prstGeom prst="rect">
            <a:avLst/>
          </a:prstGeom>
        </p:spPr>
      </p:pic>
      <p:sp>
        <p:nvSpPr>
          <p:cNvPr id="9" name="Title 8"/>
          <p:cNvSpPr>
            <a:spLocks noGrp="1"/>
          </p:cNvSpPr>
          <p:nvPr>
            <p:ph type="title" hasCustomPrompt="1"/>
          </p:nvPr>
        </p:nvSpPr>
        <p:spPr>
          <a:xfrm>
            <a:off x="1056001" y="360001"/>
            <a:ext cx="5977676" cy="341563"/>
          </a:xfrm>
          <a:prstGeom prst="rect">
            <a:avLst/>
          </a:prstGeom>
        </p:spPr>
        <p:txBody>
          <a:bodyPr vert="horz" lIns="0" tIns="0" rIns="0" bIns="0"/>
          <a:lstStyle>
            <a:lvl1pPr algn="l">
              <a:defRPr sz="1100" b="0" i="0" baseline="0">
                <a:solidFill>
                  <a:srgbClr val="006B84"/>
                </a:solidFill>
                <a:latin typeface="Arial"/>
                <a:cs typeface="Arial"/>
              </a:defRPr>
            </a:lvl1pPr>
          </a:lstStyle>
          <a:p>
            <a:r>
              <a:rPr lang="en-GB"/>
              <a:t>Presentation title</a:t>
            </a:r>
            <a:endParaRPr lang="en-US"/>
          </a:p>
        </p:txBody>
      </p:sp>
      <p:sp>
        <p:nvSpPr>
          <p:cNvPr id="16" name="Text Placeholder 15"/>
          <p:cNvSpPr>
            <a:spLocks noGrp="1"/>
          </p:cNvSpPr>
          <p:nvPr>
            <p:ph type="body" sz="quarter" idx="10" hasCustomPrompt="1"/>
          </p:nvPr>
        </p:nvSpPr>
        <p:spPr>
          <a:xfrm>
            <a:off x="792000" y="972000"/>
            <a:ext cx="10560000" cy="4452772"/>
          </a:xfrm>
          <a:prstGeom prst="rect">
            <a:avLst/>
          </a:prstGeom>
        </p:spPr>
        <p:txBody>
          <a:bodyPr vert="horz" lIns="0" tIns="0" rIns="0" bIns="0"/>
          <a:lstStyle>
            <a:lvl1pPr marL="180000" indent="0">
              <a:lnSpc>
                <a:spcPts val="3800"/>
              </a:lnSpc>
              <a:spcBef>
                <a:spcPts val="0"/>
              </a:spcBef>
              <a:spcAft>
                <a:spcPts val="1200"/>
              </a:spcAft>
              <a:buNone/>
              <a:defRPr sz="3400" baseline="0">
                <a:solidFill>
                  <a:srgbClr val="28B8CE"/>
                </a:solidFill>
                <a:latin typeface="FS Rufus"/>
                <a:cs typeface="FS Rufus"/>
              </a:defRPr>
            </a:lvl1pPr>
            <a:lvl2pPr marL="180000" indent="-180000">
              <a:lnSpc>
                <a:spcPct val="150000"/>
              </a:lnSpc>
              <a:spcBef>
                <a:spcPts val="0"/>
              </a:spcBef>
              <a:buClr>
                <a:srgbClr val="006B84"/>
              </a:buClr>
              <a:buFont typeface="Arial"/>
              <a:buChar char="•"/>
              <a:defRPr sz="2200">
                <a:solidFill>
                  <a:schemeClr val="tx1"/>
                </a:solidFill>
                <a:latin typeface="Arial"/>
                <a:cs typeface="Arial"/>
              </a:defRPr>
            </a:lvl2pPr>
            <a:lvl3pPr>
              <a:defRPr>
                <a:solidFill>
                  <a:srgbClr val="006B84"/>
                </a:solidFill>
                <a:latin typeface="FS Rufus"/>
                <a:cs typeface="FS Rufus"/>
              </a:defRPr>
            </a:lvl3pPr>
            <a:lvl4pPr>
              <a:defRPr>
                <a:solidFill>
                  <a:srgbClr val="006B84"/>
                </a:solidFill>
                <a:latin typeface="FS Rufus"/>
                <a:cs typeface="FS Rufus"/>
              </a:defRPr>
            </a:lvl4pPr>
            <a:lvl5pPr>
              <a:defRPr>
                <a:solidFill>
                  <a:srgbClr val="006B84"/>
                </a:solidFill>
                <a:latin typeface="FS Rufus"/>
                <a:cs typeface="FS Rufus"/>
              </a:defRPr>
            </a:lvl5pPr>
          </a:lstStyle>
          <a:p>
            <a:pPr lvl="0"/>
            <a:r>
              <a:rPr lang="en-GB"/>
              <a:t>Information slide heading</a:t>
            </a:r>
          </a:p>
          <a:p>
            <a:pPr lvl="1"/>
            <a:r>
              <a:rPr lang="en-GB"/>
              <a:t>Bullet point 1</a:t>
            </a:r>
          </a:p>
          <a:p>
            <a:pPr lvl="1"/>
            <a:r>
              <a:rPr lang="en-GB"/>
              <a:t>Bullet point 2</a:t>
            </a:r>
          </a:p>
          <a:p>
            <a:pPr lvl="1"/>
            <a:r>
              <a:rPr lang="en-GB"/>
              <a:t>Bullet point 3</a:t>
            </a:r>
          </a:p>
          <a:p>
            <a:pPr lvl="1"/>
            <a:endParaRPr lang="en-GB"/>
          </a:p>
        </p:txBody>
      </p:sp>
    </p:spTree>
    <p:extLst>
      <p:ext uri="{BB962C8B-B14F-4D97-AF65-F5344CB8AC3E}">
        <p14:creationId xmlns:p14="http://schemas.microsoft.com/office/powerpoint/2010/main" val="37490023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Quote – green">
    <p:bg>
      <p:bgPr>
        <a:solidFill>
          <a:srgbClr val="003082"/>
        </a:solidFill>
        <a:effectLst/>
      </p:bgPr>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3812515" y="1754889"/>
            <a:ext cx="7095679" cy="1824445"/>
          </a:xfrm>
          <a:prstGeom prst="rect">
            <a:avLst/>
          </a:prstGeom>
          <a:solidFill>
            <a:srgbClr val="469678"/>
          </a:solidFill>
        </p:spPr>
        <p:txBody>
          <a:bodyPr vert="horz" wrap="square" lIns="324000" tIns="216000" rIns="324000" bIns="270000" anchor="t" anchorCtr="0">
            <a:spAutoFit/>
          </a:bodyPr>
          <a:lstStyle>
            <a:lvl1pPr algn="l">
              <a:lnSpc>
                <a:spcPts val="2625"/>
              </a:lnSpc>
              <a:defRPr sz="2025" b="0" i="1" baseline="0">
                <a:solidFill>
                  <a:schemeClr val="bg1"/>
                </a:solidFill>
                <a:latin typeface="Verdana"/>
                <a:cs typeface="Verdana"/>
              </a:defRPr>
            </a:lvl1pPr>
          </a:lstStyle>
          <a:p>
            <a:r>
              <a:rPr lang="en-GB" dirty="0"/>
              <a:t>Enter quotation here. Feel free to change the shape and position of the box for each quote, but remember to reposition the speech marks and credit.</a:t>
            </a:r>
            <a:endParaRPr lang="en-US" dirty="0"/>
          </a:p>
        </p:txBody>
      </p:sp>
      <p:sp>
        <p:nvSpPr>
          <p:cNvPr id="4" name="Text Placeholder 3"/>
          <p:cNvSpPr>
            <a:spLocks noGrp="1"/>
          </p:cNvSpPr>
          <p:nvPr>
            <p:ph type="body" sz="quarter" idx="10" hasCustomPrompt="1"/>
          </p:nvPr>
        </p:nvSpPr>
        <p:spPr>
          <a:xfrm>
            <a:off x="7246611" y="4933122"/>
            <a:ext cx="3661583" cy="360000"/>
          </a:xfrm>
          <a:prstGeom prst="rect">
            <a:avLst/>
          </a:prstGeom>
        </p:spPr>
        <p:txBody>
          <a:bodyPr vert="horz" lIns="0" tIns="0" rIns="0" bIns="0" anchor="b" anchorCtr="0"/>
          <a:lstStyle>
            <a:lvl1pPr algn="r">
              <a:buNone/>
              <a:defRPr sz="1200" b="1" i="0">
                <a:solidFill>
                  <a:srgbClr val="FFFFFF"/>
                </a:solidFill>
                <a:latin typeface="Verdana"/>
                <a:cs typeface="Verdana"/>
              </a:defRPr>
            </a:lvl1pPr>
          </a:lstStyle>
          <a:p>
            <a:pPr lvl="0"/>
            <a:r>
              <a:rPr lang="en-GB" dirty="0"/>
              <a:t>Caption credit</a:t>
            </a:r>
            <a:endParaRPr lang="en-US" dirty="0"/>
          </a:p>
        </p:txBody>
      </p:sp>
    </p:spTree>
    <p:extLst>
      <p:ext uri="{BB962C8B-B14F-4D97-AF65-F5344CB8AC3E}">
        <p14:creationId xmlns:p14="http://schemas.microsoft.com/office/powerpoint/2010/main" val="3951023697"/>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34D8B91-FA2A-4733-B193-281A1F488A9E}"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582F73-972E-4947-8AB1-5A9E1CA4EA89}" type="slidenum">
              <a:rPr lang="en-GB" smtClean="0"/>
              <a:t>‹#›</a:t>
            </a:fld>
            <a:endParaRPr lang="en-GB"/>
          </a:p>
        </p:txBody>
      </p:sp>
    </p:spTree>
    <p:extLst>
      <p:ext uri="{BB962C8B-B14F-4D97-AF65-F5344CB8AC3E}">
        <p14:creationId xmlns:p14="http://schemas.microsoft.com/office/powerpoint/2010/main" val="1081433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34D8B91-FA2A-4733-B193-281A1F488A9E}" type="datetimeFigureOut">
              <a:rPr lang="en-GB" smtClean="0"/>
              <a:t>26/06/2019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582F73-972E-4947-8AB1-5A9E1CA4EA89}" type="slidenum">
              <a:rPr lang="en-GB" smtClean="0"/>
              <a:t>‹#›</a:t>
            </a:fld>
            <a:endParaRPr lang="en-GB"/>
          </a:p>
        </p:txBody>
      </p:sp>
    </p:spTree>
    <p:extLst>
      <p:ext uri="{BB962C8B-B14F-4D97-AF65-F5344CB8AC3E}">
        <p14:creationId xmlns:p14="http://schemas.microsoft.com/office/powerpoint/2010/main" val="1615388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34D8B91-FA2A-4733-B193-281A1F488A9E}" type="datetimeFigureOut">
              <a:rPr lang="en-GB" smtClean="0"/>
              <a:t>26/06/2019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582F73-972E-4947-8AB1-5A9E1CA4EA89}" type="slidenum">
              <a:rPr lang="en-GB" smtClean="0"/>
              <a:t>‹#›</a:t>
            </a:fld>
            <a:endParaRPr lang="en-GB"/>
          </a:p>
        </p:txBody>
      </p:sp>
    </p:spTree>
    <p:extLst>
      <p:ext uri="{BB962C8B-B14F-4D97-AF65-F5344CB8AC3E}">
        <p14:creationId xmlns:p14="http://schemas.microsoft.com/office/powerpoint/2010/main" val="132209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D8B91-FA2A-4733-B193-281A1F488A9E}" type="datetimeFigureOut">
              <a:rPr lang="en-GB" smtClean="0"/>
              <a:t>26/06/2019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582F73-972E-4947-8AB1-5A9E1CA4EA89}" type="slidenum">
              <a:rPr lang="en-GB" smtClean="0"/>
              <a:t>‹#›</a:t>
            </a:fld>
            <a:endParaRPr lang="en-GB"/>
          </a:p>
        </p:txBody>
      </p:sp>
    </p:spTree>
    <p:extLst>
      <p:ext uri="{BB962C8B-B14F-4D97-AF65-F5344CB8AC3E}">
        <p14:creationId xmlns:p14="http://schemas.microsoft.com/office/powerpoint/2010/main" val="174827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4D8B91-FA2A-4733-B193-281A1F488A9E}"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582F73-972E-4947-8AB1-5A9E1CA4EA89}" type="slidenum">
              <a:rPr lang="en-GB" smtClean="0"/>
              <a:t>‹#›</a:t>
            </a:fld>
            <a:endParaRPr lang="en-GB"/>
          </a:p>
        </p:txBody>
      </p:sp>
    </p:spTree>
    <p:extLst>
      <p:ext uri="{BB962C8B-B14F-4D97-AF65-F5344CB8AC3E}">
        <p14:creationId xmlns:p14="http://schemas.microsoft.com/office/powerpoint/2010/main" val="3003422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4D8B91-FA2A-4733-B193-281A1F488A9E}"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582F73-972E-4947-8AB1-5A9E1CA4EA89}" type="slidenum">
              <a:rPr lang="en-GB" smtClean="0"/>
              <a:t>‹#›</a:t>
            </a:fld>
            <a:endParaRPr lang="en-GB"/>
          </a:p>
        </p:txBody>
      </p:sp>
    </p:spTree>
    <p:extLst>
      <p:ext uri="{BB962C8B-B14F-4D97-AF65-F5344CB8AC3E}">
        <p14:creationId xmlns:p14="http://schemas.microsoft.com/office/powerpoint/2010/main" val="3722528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image" Target="../media/image3.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2.jpeg"/><Relationship Id="rId2" Type="http://schemas.openxmlformats.org/officeDocument/2006/relationships/slideLayout" Target="../slideLayouts/slideLayout24.xml"/><Relationship Id="rId16" Type="http://schemas.openxmlformats.org/officeDocument/2006/relationships/theme" Target="../theme/theme3.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D8B91-FA2A-4733-B193-281A1F488A9E}" type="datetimeFigureOut">
              <a:rPr lang="en-GB" smtClean="0"/>
              <a:t>26/06/2019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82F73-972E-4947-8AB1-5A9E1CA4EA89}" type="slidenum">
              <a:rPr lang="en-GB" smtClean="0"/>
              <a:t>‹#›</a:t>
            </a:fld>
            <a:endParaRPr lang="en-GB"/>
          </a:p>
        </p:txBody>
      </p:sp>
      <p:pic>
        <p:nvPicPr>
          <p:cNvPr id="7" name="Picture 6"/>
          <p:cNvPicPr>
            <a:picLocks noChangeAspect="1"/>
          </p:cNvPicPr>
          <p:nvPr userDrawn="1"/>
        </p:nvPicPr>
        <p:blipFill>
          <a:blip r:embed="rId13"/>
          <a:stretch>
            <a:fillRect/>
          </a:stretch>
        </p:blipFill>
        <p:spPr>
          <a:xfrm>
            <a:off x="9606116" y="5715194"/>
            <a:ext cx="2384016" cy="956300"/>
          </a:xfrm>
          <a:prstGeom prst="rect">
            <a:avLst/>
          </a:prstGeom>
        </p:spPr>
      </p:pic>
    </p:spTree>
    <p:extLst>
      <p:ext uri="{BB962C8B-B14F-4D97-AF65-F5344CB8AC3E}">
        <p14:creationId xmlns:p14="http://schemas.microsoft.com/office/powerpoint/2010/main" val="156686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11602-EAC4-45AB-A26C-009835F88009}" type="datetimeFigureOut">
              <a:rPr lang="en-GB" smtClean="0"/>
              <a:t>26/06/2019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E9A6E-3D80-45CD-A1C9-8A128ADAC537}" type="slidenum">
              <a:rPr lang="en-GB" smtClean="0"/>
              <a:t>‹#›</a:t>
            </a:fld>
            <a:endParaRPr lang="en-GB"/>
          </a:p>
        </p:txBody>
      </p:sp>
    </p:spTree>
    <p:extLst>
      <p:ext uri="{BB962C8B-B14F-4D97-AF65-F5344CB8AC3E}">
        <p14:creationId xmlns:p14="http://schemas.microsoft.com/office/powerpoint/2010/main" val="2408024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p>
        </p:txBody>
      </p:sp>
      <p:sp>
        <p:nvSpPr>
          <p:cNvPr id="12" name="Shape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p>
        </p:txBody>
      </p:sp>
      <p:sp>
        <p:nvSpPr>
          <p:cNvPr id="14" name="Right Triangle 13"/>
          <p:cNvSpPr>
            <a:spLocks/>
          </p:cNvSpPr>
          <p:nvPr/>
        </p:nvSpPr>
        <p:spPr bwMode="auto">
          <a:xfrm>
            <a:off x="-8056" y="5791253"/>
            <a:ext cx="4536419" cy="1080868"/>
          </a:xfrm>
          <a:prstGeom prst="rtTriangle">
            <a:avLst/>
          </a:prstGeom>
          <a:blipFill>
            <a:blip r:embed="rId17">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endParaRPr lang="en-US" dirty="0"/>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a:defRPr sz="1000">
                <a:solidFill>
                  <a:schemeClr val="tx1"/>
                </a:solidFill>
              </a:defRPr>
            </a:lvl1pPr>
            <a:extLst/>
          </a:lstStyle>
          <a:p>
            <a:fld id="{D10E14BF-C004-4398-9186-5EE680724D95}" type="datetime2">
              <a:rPr lang="en-US" smtClean="0"/>
              <a:pPr/>
              <a:t>Wednesday, June 26, 2019</a:t>
            </a:fld>
            <a:endParaRPr lang="en-US" sz="1000" dirty="0">
              <a:solidFill>
                <a:schemeClr val="tx1"/>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a:defRPr sz="1000">
                <a:solidFill>
                  <a:schemeClr val="tx1"/>
                </a:solidFill>
              </a:defRPr>
            </a:lvl1pPr>
            <a:extLst/>
          </a:lstStyle>
          <a:p>
            <a:pPr algn="r"/>
            <a:endParaRPr lang="en-US" sz="1000" dirty="0">
              <a:solidFill>
                <a:schemeClr val="tx1"/>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a:defRPr sz="1000" b="0">
                <a:solidFill>
                  <a:schemeClr val="tx1"/>
                </a:solidFill>
              </a:defRPr>
            </a:lvl1pPr>
            <a:extLst/>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pic>
        <p:nvPicPr>
          <p:cNvPr id="3" name="Picture 2"/>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9350537" y="6309320"/>
            <a:ext cx="2348504" cy="521460"/>
          </a:xfrm>
          <a:prstGeom prst="rect">
            <a:avLst/>
          </a:prstGeom>
        </p:spPr>
      </p:pic>
    </p:spTree>
    <p:extLst>
      <p:ext uri="{BB962C8B-B14F-4D97-AF65-F5344CB8AC3E}">
        <p14:creationId xmlns:p14="http://schemas.microsoft.com/office/powerpoint/2010/main" val="2985646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xStyles>
    <p:titleStyle>
      <a:lvl1pPr algn="l" rtl="0" eaLnBrk="1" latinLnBrk="0" hangingPunct="1">
        <a:spcBef>
          <a:spcPct val="0"/>
        </a:spcBef>
        <a:buNone/>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rgbClr val="7030A0"/>
                </a:solidFill>
              </a:rPr>
              <a:t>HEP secondary conference</a:t>
            </a:r>
          </a:p>
        </p:txBody>
      </p:sp>
      <p:sp>
        <p:nvSpPr>
          <p:cNvPr id="3" name="Subtitle 2"/>
          <p:cNvSpPr>
            <a:spLocks noGrp="1"/>
          </p:cNvSpPr>
          <p:nvPr>
            <p:ph type="subTitle" idx="1"/>
          </p:nvPr>
        </p:nvSpPr>
        <p:spPr/>
        <p:txBody>
          <a:bodyPr>
            <a:normAutofit/>
          </a:bodyPr>
          <a:lstStyle/>
          <a:p>
            <a:r>
              <a:rPr lang="en-GB" sz="4000" dirty="0"/>
              <a:t>Working with and supporting each other</a:t>
            </a:r>
          </a:p>
          <a:p>
            <a:r>
              <a:rPr lang="en-GB" sz="4000" dirty="0"/>
              <a:t>A Great Curriculum</a:t>
            </a:r>
          </a:p>
        </p:txBody>
      </p:sp>
    </p:spTree>
    <p:extLst>
      <p:ext uri="{BB962C8B-B14F-4D97-AF65-F5344CB8AC3E}">
        <p14:creationId xmlns:p14="http://schemas.microsoft.com/office/powerpoint/2010/main" val="343051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How do you support each other at your various stages of headship?</a:t>
            </a:r>
          </a:p>
        </p:txBody>
      </p:sp>
      <p:sp>
        <p:nvSpPr>
          <p:cNvPr id="3" name="Content Placeholder 2"/>
          <p:cNvSpPr>
            <a:spLocks noGrp="1"/>
          </p:cNvSpPr>
          <p:nvPr>
            <p:ph idx="1"/>
          </p:nvPr>
        </p:nvSpPr>
        <p:spPr/>
        <p:txBody>
          <a:bodyPr>
            <a:normAutofit/>
          </a:bodyPr>
          <a:lstStyle/>
          <a:p>
            <a:r>
              <a:rPr lang="en-GB" sz="3600" dirty="0"/>
              <a:t>New heads</a:t>
            </a:r>
          </a:p>
          <a:p>
            <a:r>
              <a:rPr lang="en-GB" sz="3600" dirty="0"/>
              <a:t>Experienced heads</a:t>
            </a:r>
          </a:p>
          <a:p>
            <a:r>
              <a:rPr lang="en-GB" sz="3600" dirty="0"/>
              <a:t>Exec heads/Trust leaders</a:t>
            </a:r>
          </a:p>
          <a:p>
            <a:r>
              <a:rPr lang="en-GB" sz="3600" dirty="0"/>
              <a:t>Retiring heads</a:t>
            </a:r>
          </a:p>
        </p:txBody>
      </p:sp>
    </p:spTree>
    <p:extLst>
      <p:ext uri="{BB962C8B-B14F-4D97-AF65-F5344CB8AC3E}">
        <p14:creationId xmlns:p14="http://schemas.microsoft.com/office/powerpoint/2010/main" val="2724262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264" y="500062"/>
            <a:ext cx="10515600" cy="1325563"/>
          </a:xfrm>
        </p:spPr>
        <p:txBody>
          <a:bodyPr/>
          <a:lstStyle/>
          <a:p>
            <a:r>
              <a:rPr lang="en-GB" b="1" dirty="0">
                <a:solidFill>
                  <a:srgbClr val="7030A0"/>
                </a:solidFill>
              </a:rPr>
              <a:t>Great Education Partnerships</a:t>
            </a:r>
          </a:p>
        </p:txBody>
      </p:sp>
      <p:sp>
        <p:nvSpPr>
          <p:cNvPr id="3" name="Content Placeholder 2"/>
          <p:cNvSpPr>
            <a:spLocks noGrp="1"/>
          </p:cNvSpPr>
          <p:nvPr>
            <p:ph idx="1"/>
          </p:nvPr>
        </p:nvSpPr>
        <p:spPr>
          <a:xfrm>
            <a:off x="838200" y="1591056"/>
            <a:ext cx="10515600" cy="4585907"/>
          </a:xfrm>
        </p:spPr>
        <p:txBody>
          <a:bodyPr>
            <a:normAutofit lnSpcReduction="10000"/>
          </a:bodyPr>
          <a:lstStyle/>
          <a:p>
            <a:pPr marL="0" indent="0">
              <a:buNone/>
            </a:pPr>
            <a:r>
              <a:rPr lang="en-GB" sz="3600" dirty="0"/>
              <a:t>At HEP we strive to ensure that all children and young people have the best possible opportunities and reach their full learning potential through the collective efforts of our schools. </a:t>
            </a:r>
          </a:p>
          <a:p>
            <a:pPr marL="0" indent="0">
              <a:buNone/>
            </a:pPr>
            <a:r>
              <a:rPr lang="en-GB" sz="3600" dirty="0"/>
              <a:t>Our promise is to work with great energy to encourage our members’ shared responsibility, collective moral purpose and vision.  We will build on deep and trusted relationships across our supportive, thinking and learning community to deliver excellence in all we do.</a:t>
            </a:r>
          </a:p>
          <a:p>
            <a:pPr marL="0" indent="0">
              <a:buNone/>
            </a:pPr>
            <a:endParaRPr lang="en-GB" sz="3600" dirty="0"/>
          </a:p>
        </p:txBody>
      </p:sp>
    </p:spTree>
    <p:extLst>
      <p:ext uri="{BB962C8B-B14F-4D97-AF65-F5344CB8AC3E}">
        <p14:creationId xmlns:p14="http://schemas.microsoft.com/office/powerpoint/2010/main" val="2641885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The challenge of being collaborative &amp; collegiate</a:t>
            </a:r>
          </a:p>
        </p:txBody>
      </p:sp>
      <p:sp>
        <p:nvSpPr>
          <p:cNvPr id="3" name="Content Placeholder 2"/>
          <p:cNvSpPr>
            <a:spLocks noGrp="1"/>
          </p:cNvSpPr>
          <p:nvPr>
            <p:ph idx="1"/>
          </p:nvPr>
        </p:nvSpPr>
        <p:spPr/>
        <p:txBody>
          <a:bodyPr>
            <a:normAutofit/>
          </a:bodyPr>
          <a:lstStyle/>
          <a:p>
            <a:pPr marL="0" indent="0">
              <a:buNone/>
            </a:pPr>
            <a:endParaRPr lang="en-GB" sz="3600" dirty="0"/>
          </a:p>
        </p:txBody>
      </p:sp>
    </p:spTree>
    <p:extLst>
      <p:ext uri="{BB962C8B-B14F-4D97-AF65-F5344CB8AC3E}">
        <p14:creationId xmlns:p14="http://schemas.microsoft.com/office/powerpoint/2010/main" val="2067985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The Watering Hole</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2945" y="1825625"/>
            <a:ext cx="8086110" cy="4351338"/>
          </a:xfrm>
        </p:spPr>
      </p:pic>
    </p:spTree>
    <p:extLst>
      <p:ext uri="{BB962C8B-B14F-4D97-AF65-F5344CB8AC3E}">
        <p14:creationId xmlns:p14="http://schemas.microsoft.com/office/powerpoint/2010/main" val="1363923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7030A0"/>
                </a:solidFill>
              </a:rPr>
              <a:t>The gap between the rhetoric and the reality</a:t>
            </a:r>
          </a:p>
        </p:txBody>
      </p:sp>
      <p:sp>
        <p:nvSpPr>
          <p:cNvPr id="3" name="Content Placeholder 2"/>
          <p:cNvSpPr>
            <a:spLocks noGrp="1"/>
          </p:cNvSpPr>
          <p:nvPr>
            <p:ph idx="1"/>
          </p:nvPr>
        </p:nvSpPr>
        <p:spPr>
          <a:xfrm>
            <a:off x="838200" y="1395663"/>
            <a:ext cx="10515600" cy="4781300"/>
          </a:xfrm>
        </p:spPr>
        <p:txBody>
          <a:bodyPr>
            <a:normAutofit/>
          </a:bodyPr>
          <a:lstStyle/>
          <a:p>
            <a:pPr marL="0" indent="0">
              <a:buNone/>
            </a:pPr>
            <a:endParaRPr lang="en-GB" dirty="0"/>
          </a:p>
          <a:p>
            <a:endParaRPr lang="en-GB" dirty="0"/>
          </a:p>
          <a:p>
            <a:endParaRPr lang="en-GB" dirty="0"/>
          </a:p>
        </p:txBody>
      </p:sp>
    </p:spTree>
    <p:extLst>
      <p:ext uri="{BB962C8B-B14F-4D97-AF65-F5344CB8AC3E}">
        <p14:creationId xmlns:p14="http://schemas.microsoft.com/office/powerpoint/2010/main" val="1488595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sz="6600" b="1" dirty="0">
              <a:solidFill>
                <a:srgbClr val="7030A0"/>
              </a:solidFill>
            </a:endParaRPr>
          </a:p>
        </p:txBody>
      </p:sp>
      <p:sp>
        <p:nvSpPr>
          <p:cNvPr id="3" name="Content Placeholder 2"/>
          <p:cNvSpPr>
            <a:spLocks noGrp="1"/>
          </p:cNvSpPr>
          <p:nvPr>
            <p:ph idx="1"/>
          </p:nvPr>
        </p:nvSpPr>
        <p:spPr>
          <a:xfrm>
            <a:off x="838200" y="1395663"/>
            <a:ext cx="10515600" cy="4781300"/>
          </a:xfrm>
        </p:spPr>
        <p:txBody>
          <a:bodyPr>
            <a:normAutofit/>
          </a:bodyPr>
          <a:lstStyle/>
          <a:p>
            <a:endParaRPr lang="en-GB" dirty="0"/>
          </a:p>
          <a:p>
            <a:endParaRPr lang="en-GB" dirty="0"/>
          </a:p>
          <a:p>
            <a:endParaRPr lang="en-GB" dirty="0"/>
          </a:p>
          <a:p>
            <a:pPr marL="0" indent="0" algn="ctr">
              <a:buNone/>
            </a:pPr>
            <a:r>
              <a:rPr lang="en-GB" sz="6600" b="1" dirty="0"/>
              <a:t>“Raising standards, 	improving lives.”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7905" y="439738"/>
            <a:ext cx="4018769" cy="2281488"/>
          </a:xfrm>
          <a:prstGeom prst="rect">
            <a:avLst/>
          </a:prstGeom>
        </p:spPr>
      </p:pic>
    </p:spTree>
    <p:extLst>
      <p:ext uri="{BB962C8B-B14F-4D97-AF65-F5344CB8AC3E}">
        <p14:creationId xmlns:p14="http://schemas.microsoft.com/office/powerpoint/2010/main" val="2701544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The challenge of being collaborative &amp; collegiate</a:t>
            </a:r>
          </a:p>
        </p:txBody>
      </p:sp>
      <p:sp>
        <p:nvSpPr>
          <p:cNvPr id="3" name="Content Placeholder 2"/>
          <p:cNvSpPr>
            <a:spLocks noGrp="1"/>
          </p:cNvSpPr>
          <p:nvPr>
            <p:ph idx="1"/>
          </p:nvPr>
        </p:nvSpPr>
        <p:spPr/>
        <p:txBody>
          <a:bodyPr>
            <a:normAutofit/>
          </a:bodyPr>
          <a:lstStyle/>
          <a:p>
            <a:pPr marL="0" indent="0">
              <a:buNone/>
            </a:pPr>
            <a:r>
              <a:rPr lang="en-GB" sz="3600" dirty="0"/>
              <a:t>Collective moral purpose &amp; vision</a:t>
            </a:r>
          </a:p>
          <a:p>
            <a:pPr marL="0" indent="0">
              <a:buNone/>
            </a:pPr>
            <a:r>
              <a:rPr lang="en-GB" sz="3600" dirty="0"/>
              <a:t>Shared responsibility</a:t>
            </a:r>
          </a:p>
          <a:p>
            <a:pPr marL="0" indent="0">
              <a:buNone/>
            </a:pPr>
            <a:r>
              <a:rPr lang="en-GB" sz="3600" dirty="0"/>
              <a:t>Deep &amp; trusted relationships</a:t>
            </a:r>
          </a:p>
          <a:p>
            <a:pPr marL="0" indent="0">
              <a:buNone/>
            </a:pPr>
            <a:r>
              <a:rPr lang="en-GB" sz="3600" dirty="0"/>
              <a:t>Supportive learning community</a:t>
            </a:r>
          </a:p>
        </p:txBody>
      </p:sp>
    </p:spTree>
    <p:extLst>
      <p:ext uri="{BB962C8B-B14F-4D97-AF65-F5344CB8AC3E}">
        <p14:creationId xmlns:p14="http://schemas.microsoft.com/office/powerpoint/2010/main" val="3490542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Ethical Leadership challenges</a:t>
            </a:r>
          </a:p>
        </p:txBody>
      </p:sp>
      <p:sp>
        <p:nvSpPr>
          <p:cNvPr id="3" name="Content Placeholder 2"/>
          <p:cNvSpPr>
            <a:spLocks noGrp="1"/>
          </p:cNvSpPr>
          <p:nvPr>
            <p:ph idx="1"/>
          </p:nvPr>
        </p:nvSpPr>
        <p:spPr/>
        <p:txBody>
          <a:bodyPr>
            <a:normAutofit/>
          </a:bodyPr>
          <a:lstStyle/>
          <a:p>
            <a:pPr marL="0" indent="0">
              <a:buNone/>
            </a:pPr>
            <a:r>
              <a:rPr lang="en-GB" sz="3600" dirty="0"/>
              <a:t>How do you hold yourself to account?</a:t>
            </a:r>
          </a:p>
          <a:p>
            <a:pPr marL="0" indent="0">
              <a:buNone/>
            </a:pPr>
            <a:endParaRPr lang="en-GB" sz="3600" dirty="0"/>
          </a:p>
          <a:p>
            <a:pPr marL="0" indent="0">
              <a:buNone/>
            </a:pPr>
            <a:r>
              <a:rPr lang="en-GB" sz="3600" dirty="0"/>
              <a:t>How do you hold each other to account?</a:t>
            </a:r>
          </a:p>
        </p:txBody>
      </p:sp>
    </p:spTree>
    <p:extLst>
      <p:ext uri="{BB962C8B-B14F-4D97-AF65-F5344CB8AC3E}">
        <p14:creationId xmlns:p14="http://schemas.microsoft.com/office/powerpoint/2010/main" val="340940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5948"/>
          </a:xfrm>
        </p:spPr>
        <p:txBody>
          <a:bodyPr>
            <a:normAutofit/>
          </a:bodyPr>
          <a:lstStyle/>
          <a:p>
            <a:r>
              <a:rPr lang="en-GB" sz="3600" b="1" dirty="0">
                <a:solidFill>
                  <a:srgbClr val="7030A0"/>
                </a:solidFill>
              </a:rPr>
              <a:t>The challenge of school to school collaboration</a:t>
            </a:r>
          </a:p>
        </p:txBody>
      </p:sp>
      <p:sp>
        <p:nvSpPr>
          <p:cNvPr id="3" name="Content Placeholder 2"/>
          <p:cNvSpPr>
            <a:spLocks noGrp="1"/>
          </p:cNvSpPr>
          <p:nvPr>
            <p:ph idx="1"/>
          </p:nvPr>
        </p:nvSpPr>
        <p:spPr>
          <a:xfrm>
            <a:off x="838200" y="1042738"/>
            <a:ext cx="10515600" cy="5454316"/>
          </a:xfrm>
        </p:spPr>
        <p:txBody>
          <a:bodyPr>
            <a:normAutofit fontScale="92500" lnSpcReduction="10000"/>
          </a:bodyPr>
          <a:lstStyle/>
          <a:p>
            <a:pPr marL="0" indent="0">
              <a:buNone/>
            </a:pPr>
            <a:r>
              <a:rPr lang="en-GB" dirty="0"/>
              <a:t>“Now we know that building capacity and developing a sense of shared </a:t>
            </a:r>
          </a:p>
          <a:p>
            <a:pPr marL="0" indent="0">
              <a:buNone/>
            </a:pPr>
            <a:r>
              <a:rPr lang="en-GB" dirty="0"/>
              <a:t>accountability, trust and the right balance between autonomy and </a:t>
            </a:r>
          </a:p>
          <a:p>
            <a:pPr marL="0" indent="0">
              <a:buNone/>
            </a:pPr>
            <a:r>
              <a:rPr lang="en-GB" dirty="0"/>
              <a:t>connectedness is hard in any single organisation, but with insightful </a:t>
            </a:r>
          </a:p>
          <a:p>
            <a:pPr marL="0" indent="0">
              <a:buNone/>
            </a:pPr>
            <a:r>
              <a:rPr lang="en-GB" dirty="0"/>
              <a:t>and skilled leadership over time it can be achieved. It is much harder to</a:t>
            </a:r>
          </a:p>
          <a:p>
            <a:pPr marL="0" indent="0">
              <a:buNone/>
            </a:pPr>
            <a:r>
              <a:rPr lang="en-GB" dirty="0"/>
              <a:t> achieve this across a group of schools who may be in a competitive </a:t>
            </a:r>
          </a:p>
          <a:p>
            <a:pPr marL="0" indent="0">
              <a:buNone/>
            </a:pPr>
            <a:r>
              <a:rPr lang="en-GB" dirty="0"/>
              <a:t>relationship and who may have different cultures and priorities.</a:t>
            </a:r>
          </a:p>
          <a:p>
            <a:pPr marL="0" indent="0">
              <a:buNone/>
            </a:pPr>
            <a:r>
              <a:rPr lang="en-GB" dirty="0"/>
              <a:t>The effort involved in effective collaboration means hard-pressed</a:t>
            </a:r>
          </a:p>
          <a:p>
            <a:pPr marL="0" indent="0">
              <a:buNone/>
            </a:pPr>
            <a:r>
              <a:rPr lang="en-GB" dirty="0"/>
              <a:t>and time-poor leaders and teachers may not believe</a:t>
            </a:r>
          </a:p>
          <a:p>
            <a:pPr marL="0" indent="0">
              <a:buNone/>
            </a:pPr>
            <a:r>
              <a:rPr lang="en-GB" dirty="0"/>
              <a:t>that such commitment is worth it. To do all this in a climate</a:t>
            </a:r>
          </a:p>
          <a:p>
            <a:pPr marL="0" indent="0">
              <a:buNone/>
            </a:pPr>
            <a:r>
              <a:rPr lang="en-GB" dirty="0"/>
              <a:t>of strong and often counter-productive top-down national</a:t>
            </a:r>
          </a:p>
          <a:p>
            <a:pPr marL="0" indent="0">
              <a:buNone/>
            </a:pPr>
            <a:r>
              <a:rPr lang="en-GB" dirty="0"/>
              <a:t>accountability measures makes it even more daunting.”</a:t>
            </a:r>
          </a:p>
          <a:p>
            <a:pPr marL="0" indent="0">
              <a:buNone/>
            </a:pPr>
            <a:r>
              <a:rPr lang="en-GB" sz="2600" dirty="0"/>
              <a:t>							Munby &amp; </a:t>
            </a:r>
            <a:r>
              <a:rPr lang="en-GB" sz="2600" dirty="0" err="1"/>
              <a:t>Fullan</a:t>
            </a:r>
            <a:endParaRPr lang="en-GB" sz="2600" dirty="0"/>
          </a:p>
        </p:txBody>
      </p:sp>
    </p:spTree>
    <p:extLst>
      <p:ext uri="{BB962C8B-B14F-4D97-AF65-F5344CB8AC3E}">
        <p14:creationId xmlns:p14="http://schemas.microsoft.com/office/powerpoint/2010/main" val="645838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Implications of the new framework </a:t>
            </a:r>
          </a:p>
        </p:txBody>
      </p:sp>
      <p:sp>
        <p:nvSpPr>
          <p:cNvPr id="3" name="Content Placeholder 2"/>
          <p:cNvSpPr>
            <a:spLocks noGrp="1"/>
          </p:cNvSpPr>
          <p:nvPr>
            <p:ph idx="1"/>
          </p:nvPr>
        </p:nvSpPr>
        <p:spPr>
          <a:xfrm>
            <a:off x="838200" y="1389888"/>
            <a:ext cx="10515600" cy="4787075"/>
          </a:xfrm>
        </p:spPr>
        <p:txBody>
          <a:bodyPr>
            <a:normAutofit fontScale="92500"/>
          </a:bodyPr>
          <a:lstStyle/>
          <a:p>
            <a:r>
              <a:rPr lang="en-GB" dirty="0"/>
              <a:t>Need to be ready for the 90 minute call. </a:t>
            </a:r>
          </a:p>
          <a:p>
            <a:r>
              <a:rPr lang="en-GB" dirty="0"/>
              <a:t>Need a clear curriculum rationale.</a:t>
            </a:r>
          </a:p>
          <a:p>
            <a:r>
              <a:rPr lang="en-GB" dirty="0"/>
              <a:t>Deep dives will require middle leaders to be well prepared: middle leader meetings/discussions will form a more significant part of the inspection than meetings with SLT. Necessity for curriculum vision.</a:t>
            </a:r>
          </a:p>
          <a:p>
            <a:r>
              <a:rPr lang="en-GB" dirty="0"/>
              <a:t>Important that leaders and staff understand the potential limitations of assessment and are sure that staff are not spending too much time on collating, analysing and interpreting data from in-school </a:t>
            </a:r>
            <a:r>
              <a:rPr lang="en-GB"/>
              <a:t>assessments.</a:t>
            </a:r>
            <a:endParaRPr lang="en-GB" dirty="0"/>
          </a:p>
          <a:p>
            <a:r>
              <a:rPr lang="en-GB" dirty="0"/>
              <a:t>Off-rolling a limiting judgement.</a:t>
            </a:r>
          </a:p>
          <a:p>
            <a:r>
              <a:rPr lang="en-GB" dirty="0"/>
              <a:t>Importance of staff well-being strategies.</a:t>
            </a:r>
          </a:p>
          <a:p>
            <a:r>
              <a:rPr lang="en-GB" dirty="0"/>
              <a:t>Harder to achieve or maintain an outstanding judgement.</a:t>
            </a:r>
          </a:p>
          <a:p>
            <a:endParaRPr lang="en-GB" dirty="0"/>
          </a:p>
        </p:txBody>
      </p:sp>
    </p:spTree>
    <p:extLst>
      <p:ext uri="{BB962C8B-B14F-4D97-AF65-F5344CB8AC3E}">
        <p14:creationId xmlns:p14="http://schemas.microsoft.com/office/powerpoint/2010/main" val="1410926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Rachel Macfarlane</a:t>
            </a:r>
          </a:p>
        </p:txBody>
      </p:sp>
      <p:sp>
        <p:nvSpPr>
          <p:cNvPr id="3" name="Content Placeholder 2"/>
          <p:cNvSpPr>
            <a:spLocks noGrp="1"/>
          </p:cNvSpPr>
          <p:nvPr>
            <p:ph idx="1"/>
          </p:nvPr>
        </p:nvSpPr>
        <p:spPr>
          <a:xfrm>
            <a:off x="838200" y="1444752"/>
            <a:ext cx="10515600" cy="4732211"/>
          </a:xfrm>
        </p:spPr>
        <p:txBody>
          <a:bodyPr/>
          <a:lstStyle/>
          <a:p>
            <a:r>
              <a:rPr lang="en-GB" dirty="0"/>
              <a:t>A teacher since 1989: in Enfield, Barnet, Tower Hamlets, Hertfordshire, Waltham Forest and Redbridge</a:t>
            </a:r>
          </a:p>
          <a:p>
            <a:r>
              <a:rPr lang="en-GB" dirty="0"/>
              <a:t>A Headteacher 2002-2018</a:t>
            </a:r>
          </a:p>
          <a:p>
            <a:pPr marL="0" indent="0">
              <a:buNone/>
            </a:pPr>
            <a:r>
              <a:rPr lang="en-GB" dirty="0"/>
              <a:t>	Francis Bacon, St Albans: 11-18 mixed secondary (foundation)</a:t>
            </a:r>
          </a:p>
          <a:p>
            <a:pPr marL="0" indent="0">
              <a:buNone/>
            </a:pPr>
            <a:r>
              <a:rPr lang="en-GB" dirty="0"/>
              <a:t>	Walthamstow School For Girls, Waltham Forest: 11-16 girls’ 	secondary (LA)</a:t>
            </a:r>
          </a:p>
          <a:p>
            <a:pPr marL="0" indent="0">
              <a:buNone/>
            </a:pPr>
            <a:r>
              <a:rPr lang="en-GB" dirty="0"/>
              <a:t>	Isaac Newton Academy, Ilford: 4-18 mixed all-through (Ark MAT)</a:t>
            </a:r>
          </a:p>
          <a:p>
            <a:r>
              <a:rPr lang="en-GB" dirty="0"/>
              <a:t>Director of Going For Great (G4G) Programme for LLS 2009-2018</a:t>
            </a:r>
          </a:p>
          <a:p>
            <a:r>
              <a:rPr lang="en-GB" dirty="0"/>
              <a:t>Now Director of Education Services at Herts for Learning (</a:t>
            </a:r>
            <a:r>
              <a:rPr lang="en-GB" dirty="0" err="1"/>
              <a:t>HfL</a:t>
            </a:r>
            <a:r>
              <a:rPr lang="en-GB" dirty="0"/>
              <a:t>)</a:t>
            </a:r>
          </a:p>
          <a:p>
            <a:endParaRPr lang="en-GB" dirty="0"/>
          </a:p>
        </p:txBody>
      </p:sp>
    </p:spTree>
    <p:extLst>
      <p:ext uri="{BB962C8B-B14F-4D97-AF65-F5344CB8AC3E}">
        <p14:creationId xmlns:p14="http://schemas.microsoft.com/office/powerpoint/2010/main" val="3083582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7030A0"/>
                </a:solidFill>
              </a:rPr>
              <a:t>How can the HEP secondary heads best support each other to prepare for the new framework?</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4245652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b="3333"/>
          <a:stretch/>
        </p:blipFill>
        <p:spPr>
          <a:xfrm>
            <a:off x="0" y="0"/>
            <a:ext cx="12191999" cy="6858000"/>
          </a:xfrm>
          <a:prstGeom prst="rect">
            <a:avLst/>
          </a:prstGeom>
        </p:spPr>
      </p:pic>
      <p:sp>
        <p:nvSpPr>
          <p:cNvPr id="2" name="Text Placeholder 2"/>
          <p:cNvSpPr txBox="1">
            <a:spLocks/>
          </p:cNvSpPr>
          <p:nvPr/>
        </p:nvSpPr>
        <p:spPr>
          <a:xfrm>
            <a:off x="2209800" y="685800"/>
            <a:ext cx="5629275" cy="9144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5400" b="1" i="0" u="none" strike="noStrike" kern="1200" cap="none" spc="0" normalizeH="0" baseline="0" noProof="0" dirty="0">
                <a:ln>
                  <a:noFill/>
                </a:ln>
                <a:solidFill>
                  <a:srgbClr val="DEF5FA">
                    <a:lumMod val="25000"/>
                  </a:srgbClr>
                </a:solidFill>
                <a:effectLst/>
                <a:uLnTx/>
                <a:uFillTx/>
                <a:latin typeface="Tempus Sans ITC" panose="04020404030D07020202" pitchFamily="82" charset="0"/>
                <a:ea typeface="+mn-ea"/>
                <a:cs typeface="Arial" panose="020B0604020202020204" pitchFamily="34" charset="0"/>
              </a:rPr>
              <a:t>“</a:t>
            </a:r>
            <a:r>
              <a:rPr kumimoji="0" lang="en-GB" sz="5400" b="1" i="0" u="none" strike="noStrike" kern="1200" cap="none" spc="0" normalizeH="0" baseline="0" noProof="0" dirty="0" err="1">
                <a:ln>
                  <a:noFill/>
                </a:ln>
                <a:solidFill>
                  <a:srgbClr val="DEF5FA">
                    <a:lumMod val="25000"/>
                  </a:srgbClr>
                </a:solidFill>
                <a:effectLst/>
                <a:uLnTx/>
                <a:uFillTx/>
                <a:latin typeface="Tempus Sans ITC" panose="04020404030D07020202" pitchFamily="82" charset="0"/>
                <a:ea typeface="+mn-ea"/>
                <a:cs typeface="Arial" panose="020B0604020202020204" pitchFamily="34" charset="0"/>
              </a:rPr>
              <a:t>Kasserian</a:t>
            </a:r>
            <a:r>
              <a:rPr kumimoji="0" lang="en-GB" sz="5400" b="1" i="0" u="none" strike="noStrike" kern="1200" cap="none" spc="0" normalizeH="0" baseline="0" noProof="0" dirty="0">
                <a:ln>
                  <a:noFill/>
                </a:ln>
                <a:solidFill>
                  <a:srgbClr val="DEF5FA">
                    <a:lumMod val="25000"/>
                  </a:srgbClr>
                </a:solidFill>
                <a:effectLst/>
                <a:uLnTx/>
                <a:uFillTx/>
                <a:latin typeface="Tempus Sans ITC" panose="04020404030D07020202" pitchFamily="82" charset="0"/>
                <a:ea typeface="+mn-ea"/>
                <a:cs typeface="Arial" panose="020B0604020202020204" pitchFamily="34" charset="0"/>
              </a:rPr>
              <a:t> </a:t>
            </a:r>
            <a:r>
              <a:rPr kumimoji="0" lang="en-GB" sz="5400" b="1" i="0" u="none" strike="noStrike" kern="1200" cap="none" spc="0" normalizeH="0" baseline="0" noProof="0" dirty="0" err="1">
                <a:ln>
                  <a:noFill/>
                </a:ln>
                <a:solidFill>
                  <a:srgbClr val="DEF5FA">
                    <a:lumMod val="25000"/>
                  </a:srgbClr>
                </a:solidFill>
                <a:effectLst/>
                <a:uLnTx/>
                <a:uFillTx/>
                <a:latin typeface="Tempus Sans ITC" panose="04020404030D07020202" pitchFamily="82" charset="0"/>
                <a:ea typeface="+mn-ea"/>
                <a:cs typeface="Arial" panose="020B0604020202020204" pitchFamily="34" charset="0"/>
              </a:rPr>
              <a:t>Ingera</a:t>
            </a:r>
            <a:r>
              <a:rPr kumimoji="0" lang="en-GB" sz="5400" b="1" i="0" u="none" strike="noStrike" kern="1200" cap="none" spc="0" normalizeH="0" baseline="0" noProof="0" dirty="0">
                <a:ln>
                  <a:noFill/>
                </a:ln>
                <a:solidFill>
                  <a:srgbClr val="DEF5FA">
                    <a:lumMod val="25000"/>
                  </a:srgbClr>
                </a:solidFill>
                <a:effectLst/>
                <a:uLnTx/>
                <a:uFillTx/>
                <a:latin typeface="Tempus Sans ITC" panose="04020404030D07020202" pitchFamily="82" charset="0"/>
                <a:ea typeface="+mn-ea"/>
                <a:cs typeface="Arial" panose="020B0604020202020204" pitchFamily="34" charset="0"/>
              </a:rPr>
              <a:t>”</a:t>
            </a:r>
          </a:p>
        </p:txBody>
      </p:sp>
      <p:sp>
        <p:nvSpPr>
          <p:cNvPr id="5" name="Text Placeholder 2"/>
          <p:cNvSpPr txBox="1">
            <a:spLocks/>
          </p:cNvSpPr>
          <p:nvPr/>
        </p:nvSpPr>
        <p:spPr>
          <a:xfrm>
            <a:off x="6629400" y="3657600"/>
            <a:ext cx="4191000" cy="1600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600" b="0" i="0" u="none" strike="noStrike" kern="1200" cap="none" spc="0" normalizeH="0" baseline="0" noProof="0" dirty="0">
                <a:ln>
                  <a:noFill/>
                </a:ln>
                <a:solidFill>
                  <a:prstClr val="black"/>
                </a:solidFill>
                <a:effectLst/>
                <a:uLnTx/>
                <a:uFillTx/>
                <a:latin typeface="Tempus Sans ITC" panose="04020404030D07020202" pitchFamily="82" charset="0"/>
                <a:ea typeface="+mn-ea"/>
                <a:cs typeface="Arial" panose="020B0604020202020204" pitchFamily="34" charset="0"/>
              </a:rPr>
              <a:t>“How goes it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600" b="0" i="0" u="none" strike="noStrike" kern="1200" cap="none" spc="0" normalizeH="0" baseline="0" noProof="0" dirty="0">
                <a:ln>
                  <a:noFill/>
                </a:ln>
                <a:solidFill>
                  <a:prstClr val="black"/>
                </a:solidFill>
                <a:effectLst/>
                <a:uLnTx/>
                <a:uFillTx/>
                <a:latin typeface="Tempus Sans ITC" panose="04020404030D07020202" pitchFamily="82" charset="0"/>
                <a:ea typeface="+mn-ea"/>
                <a:cs typeface="Arial" panose="020B0604020202020204" pitchFamily="34" charset="0"/>
              </a:rPr>
              <a:t>with our children?”</a:t>
            </a:r>
          </a:p>
        </p:txBody>
      </p:sp>
      <p:sp>
        <p:nvSpPr>
          <p:cNvPr id="6" name="Text Placeholder 2"/>
          <p:cNvSpPr txBox="1">
            <a:spLocks/>
          </p:cNvSpPr>
          <p:nvPr/>
        </p:nvSpPr>
        <p:spPr>
          <a:xfrm>
            <a:off x="1676400" y="6446520"/>
            <a:ext cx="4191000" cy="5334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800" b="1"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Masai</a:t>
            </a:r>
            <a:r>
              <a:rPr kumimoji="0" lang="en-GB" sz="1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traditional greeting</a:t>
            </a:r>
          </a:p>
        </p:txBody>
      </p:sp>
    </p:spTree>
    <p:extLst>
      <p:ext uri="{BB962C8B-B14F-4D97-AF65-F5344CB8AC3E}">
        <p14:creationId xmlns:p14="http://schemas.microsoft.com/office/powerpoint/2010/main" val="3892355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What makes a great curriculum?</a:t>
            </a:r>
          </a:p>
        </p:txBody>
      </p:sp>
      <p:sp>
        <p:nvSpPr>
          <p:cNvPr id="3" name="Content Placeholder 2"/>
          <p:cNvSpPr>
            <a:spLocks noGrp="1"/>
          </p:cNvSpPr>
          <p:nvPr>
            <p:ph idx="1"/>
          </p:nvPr>
        </p:nvSpPr>
        <p:spPr/>
        <p:txBody>
          <a:bodyPr>
            <a:normAutofit/>
          </a:bodyPr>
          <a:lstStyle/>
          <a:p>
            <a:pPr marL="0" indent="0">
              <a:buNone/>
            </a:pPr>
            <a:r>
              <a:rPr lang="en-GB" sz="3600" dirty="0"/>
              <a:t>Let’s start with what ‘the curriculum’ is…</a:t>
            </a:r>
          </a:p>
        </p:txBody>
      </p:sp>
    </p:spTree>
    <p:extLst>
      <p:ext uri="{BB962C8B-B14F-4D97-AF65-F5344CB8AC3E}">
        <p14:creationId xmlns:p14="http://schemas.microsoft.com/office/powerpoint/2010/main" val="1735331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One view</a:t>
            </a:r>
          </a:p>
        </p:txBody>
      </p:sp>
      <p:sp>
        <p:nvSpPr>
          <p:cNvPr id="3" name="Content Placeholder 2"/>
          <p:cNvSpPr>
            <a:spLocks noGrp="1"/>
          </p:cNvSpPr>
          <p:nvPr>
            <p:ph idx="1"/>
          </p:nvPr>
        </p:nvSpPr>
        <p:spPr/>
        <p:txBody>
          <a:bodyPr/>
          <a:lstStyle/>
          <a:p>
            <a:pPr marL="0" indent="0">
              <a:buNone/>
            </a:pPr>
            <a:r>
              <a:rPr lang="en-GB" dirty="0"/>
              <a:t>‘At the very heart of education sits the vast accumulated wealth of human knowledge and what we choose to impart to the next generation: the curriculum.</a:t>
            </a:r>
          </a:p>
          <a:p>
            <a:pPr marL="0" indent="0">
              <a:buNone/>
            </a:pPr>
            <a:r>
              <a:rPr lang="en-GB" dirty="0"/>
              <a:t>Without curriculum, a building full of teachers, leaders and pupils is not a school. Without receiving knowledge, pupils have learned nothing and no progress has been made.’ </a:t>
            </a:r>
          </a:p>
          <a:p>
            <a:pPr marL="0" indent="0">
              <a:buNone/>
            </a:pPr>
            <a:endParaRPr lang="en-GB" dirty="0"/>
          </a:p>
          <a:p>
            <a:pPr marL="0" indent="0">
              <a:buNone/>
            </a:pPr>
            <a:r>
              <a:rPr lang="en-GB" dirty="0"/>
              <a:t>Amanda </a:t>
            </a:r>
            <a:r>
              <a:rPr lang="en-GB" dirty="0" err="1"/>
              <a:t>Spielman</a:t>
            </a:r>
            <a:endParaRPr lang="en-GB" dirty="0"/>
          </a:p>
          <a:p>
            <a:endParaRPr lang="en-GB" dirty="0"/>
          </a:p>
        </p:txBody>
      </p:sp>
    </p:spTree>
    <p:extLst>
      <p:ext uri="{BB962C8B-B14F-4D97-AF65-F5344CB8AC3E}">
        <p14:creationId xmlns:p14="http://schemas.microsoft.com/office/powerpoint/2010/main" val="217850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An alternative view</a:t>
            </a:r>
          </a:p>
        </p:txBody>
      </p:sp>
      <p:sp>
        <p:nvSpPr>
          <p:cNvPr id="3" name="Content Placeholder 2"/>
          <p:cNvSpPr>
            <a:spLocks noGrp="1"/>
          </p:cNvSpPr>
          <p:nvPr>
            <p:ph idx="1"/>
          </p:nvPr>
        </p:nvSpPr>
        <p:spPr/>
        <p:txBody>
          <a:bodyPr/>
          <a:lstStyle/>
          <a:p>
            <a:pPr marL="0" indent="0">
              <a:buNone/>
            </a:pPr>
            <a:r>
              <a:rPr lang="en-GB" dirty="0"/>
              <a:t>‘The curriculum is everything that happens to a learner in school. It is not only the subject matter of lessons; it is the whole school experience, including what happens in lunchtime and breaks, extra-curricular activities and school visits.’ </a:t>
            </a:r>
          </a:p>
          <a:p>
            <a:pPr marL="0" indent="0">
              <a:buNone/>
            </a:pPr>
            <a:r>
              <a:rPr lang="en-GB" dirty="0"/>
              <a:t>John Dunford: The School Leadership Journey (2016)</a:t>
            </a:r>
          </a:p>
          <a:p>
            <a:pPr marL="0" indent="0">
              <a:buNone/>
            </a:pPr>
            <a:endParaRPr lang="en-GB" dirty="0"/>
          </a:p>
          <a:p>
            <a:pPr marL="0" indent="0">
              <a:buNone/>
            </a:pPr>
            <a:r>
              <a:rPr lang="en-GB" dirty="0"/>
              <a:t>‘The curriculum is the lived daily experience of young people in and out of the classroom.’</a:t>
            </a:r>
          </a:p>
          <a:p>
            <a:pPr marL="0" indent="0">
              <a:buNone/>
            </a:pPr>
            <a:r>
              <a:rPr lang="en-GB" dirty="0"/>
              <a:t>Dylan </a:t>
            </a:r>
            <a:r>
              <a:rPr lang="en-GB" dirty="0" err="1"/>
              <a:t>Wiliam</a:t>
            </a:r>
            <a:endParaRPr lang="en-GB" dirty="0"/>
          </a:p>
        </p:txBody>
      </p:sp>
    </p:spTree>
    <p:extLst>
      <p:ext uri="{BB962C8B-B14F-4D97-AF65-F5344CB8AC3E}">
        <p14:creationId xmlns:p14="http://schemas.microsoft.com/office/powerpoint/2010/main" val="314594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What is the  purpose of education?</a:t>
            </a:r>
          </a:p>
        </p:txBody>
      </p:sp>
      <p:sp>
        <p:nvSpPr>
          <p:cNvPr id="3" name="Content Placeholder 2"/>
          <p:cNvSpPr>
            <a:spLocks noGrp="1"/>
          </p:cNvSpPr>
          <p:nvPr>
            <p:ph idx="1"/>
          </p:nvPr>
        </p:nvSpPr>
        <p:spPr/>
        <p:txBody>
          <a:bodyPr>
            <a:normAutofit/>
          </a:bodyPr>
          <a:lstStyle/>
          <a:p>
            <a:r>
              <a:rPr lang="en-GB" sz="3200" dirty="0"/>
              <a:t>Which view (A to F) do you identify with most? </a:t>
            </a:r>
          </a:p>
        </p:txBody>
      </p:sp>
    </p:spTree>
    <p:extLst>
      <p:ext uri="{BB962C8B-B14F-4D97-AF65-F5344CB8AC3E}">
        <p14:creationId xmlns:p14="http://schemas.microsoft.com/office/powerpoint/2010/main" val="194080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You have c7,000 – 8,000 hours</a:t>
            </a:r>
          </a:p>
        </p:txBody>
      </p:sp>
      <p:sp>
        <p:nvSpPr>
          <p:cNvPr id="3" name="Content Placeholder 2"/>
          <p:cNvSpPr>
            <a:spLocks noGrp="1"/>
          </p:cNvSpPr>
          <p:nvPr>
            <p:ph idx="1"/>
          </p:nvPr>
        </p:nvSpPr>
        <p:spPr/>
        <p:txBody>
          <a:bodyPr>
            <a:normAutofit fontScale="92500" lnSpcReduction="20000"/>
          </a:bodyPr>
          <a:lstStyle/>
          <a:p>
            <a:r>
              <a:rPr lang="en-GB" sz="3200" dirty="0"/>
              <a:t>How are you going to use them?</a:t>
            </a:r>
          </a:p>
          <a:p>
            <a:r>
              <a:rPr lang="en-GB" sz="3200" dirty="0"/>
              <a:t>What experiences are your students going to have? </a:t>
            </a:r>
          </a:p>
          <a:p>
            <a:endParaRPr lang="en-GB" sz="3200" dirty="0"/>
          </a:p>
          <a:p>
            <a:r>
              <a:rPr lang="en-GB" sz="3200" dirty="0"/>
              <a:t>What is your curriculum vision?</a:t>
            </a:r>
          </a:p>
          <a:p>
            <a:r>
              <a:rPr lang="en-GB" sz="3200" dirty="0"/>
              <a:t>Do you have  a whole school curriculum vision?</a:t>
            </a:r>
          </a:p>
          <a:p>
            <a:r>
              <a:rPr lang="en-GB" sz="3200" dirty="0"/>
              <a:t>Does everyone know it?</a:t>
            </a:r>
          </a:p>
          <a:p>
            <a:r>
              <a:rPr lang="en-GB" sz="3200" dirty="0"/>
              <a:t>Strive to live it?</a:t>
            </a:r>
          </a:p>
          <a:p>
            <a:r>
              <a:rPr lang="en-GB" sz="3200" dirty="0"/>
              <a:t>Does each department/faculty have a curriculum vision?</a:t>
            </a:r>
          </a:p>
          <a:p>
            <a:r>
              <a:rPr lang="en-GB" sz="3200" dirty="0"/>
              <a:t>Would everyone in the team know it? </a:t>
            </a:r>
          </a:p>
          <a:p>
            <a:endParaRPr lang="en-GB" dirty="0"/>
          </a:p>
          <a:p>
            <a:endParaRPr lang="en-GB" dirty="0"/>
          </a:p>
        </p:txBody>
      </p:sp>
    </p:spTree>
    <p:extLst>
      <p:ext uri="{BB962C8B-B14F-4D97-AF65-F5344CB8AC3E}">
        <p14:creationId xmlns:p14="http://schemas.microsoft.com/office/powerpoint/2010/main" val="302533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Great schools have a clear curriculum vision</a:t>
            </a:r>
          </a:p>
        </p:txBody>
      </p:sp>
      <p:sp>
        <p:nvSpPr>
          <p:cNvPr id="3" name="Content Placeholder 2"/>
          <p:cNvSpPr>
            <a:spLocks noGrp="1"/>
          </p:cNvSpPr>
          <p:nvPr>
            <p:ph idx="1"/>
          </p:nvPr>
        </p:nvSpPr>
        <p:spPr/>
        <p:txBody>
          <a:bodyPr/>
          <a:lstStyle/>
          <a:p>
            <a:pPr marL="0" indent="0">
              <a:buNone/>
            </a:pPr>
            <a:r>
              <a:rPr lang="en-GB" dirty="0"/>
              <a:t>What unites all great schools is an inspirational, aspirational, carefully planned and meticulously crafted curriculum. </a:t>
            </a:r>
          </a:p>
          <a:p>
            <a:pPr marL="0" indent="0">
              <a:buNone/>
            </a:pPr>
            <a:r>
              <a:rPr lang="en-GB" dirty="0"/>
              <a:t>Whereas weaker schools may demonstrate curriculum dependency, looking to the government or exam boards to set the framework for what they teach, great schools do not stick slavishly to the national curriculum. </a:t>
            </a:r>
          </a:p>
          <a:p>
            <a:pPr marL="0" indent="0">
              <a:buNone/>
            </a:pPr>
            <a:r>
              <a:rPr lang="en-GB" dirty="0"/>
              <a:t>Rather, they are innovative, imaginative, courageous and creative in their approach to designing their own bespoke educational provision.</a:t>
            </a:r>
          </a:p>
          <a:p>
            <a:pPr marL="0" indent="0">
              <a:buNone/>
            </a:pPr>
            <a:r>
              <a:rPr lang="en-GB" dirty="0"/>
              <a:t>They have the confidence and capacity to break the mould.</a:t>
            </a:r>
          </a:p>
        </p:txBody>
      </p:sp>
    </p:spTree>
    <p:extLst>
      <p:ext uri="{BB962C8B-B14F-4D97-AF65-F5344CB8AC3E}">
        <p14:creationId xmlns:p14="http://schemas.microsoft.com/office/powerpoint/2010/main" val="1647115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Great schools have a clear curriculum vision</a:t>
            </a:r>
          </a:p>
        </p:txBody>
      </p:sp>
      <p:sp>
        <p:nvSpPr>
          <p:cNvPr id="3" name="Content Placeholder 2"/>
          <p:cNvSpPr>
            <a:spLocks noGrp="1"/>
          </p:cNvSpPr>
          <p:nvPr>
            <p:ph idx="1"/>
          </p:nvPr>
        </p:nvSpPr>
        <p:spPr/>
        <p:txBody>
          <a:bodyPr>
            <a:normAutofit/>
          </a:bodyPr>
          <a:lstStyle/>
          <a:p>
            <a:pPr marL="0" indent="0">
              <a:buNone/>
            </a:pPr>
            <a:r>
              <a:rPr lang="en-GB" sz="3200" dirty="0"/>
              <a:t>‘The aim of the curriculum of School21 is to develop students who create beautiful work which makes a difference to the world. We want students to leave with all of the knowledge and skills to not only enter the world of work or academia, but also to be equipped to deal with a rapidly changing world. We want them to be ready and able to face the challenges of the world and contribute to making their communities a better place to live. We do this by focusing on the head, heart and hand.’</a:t>
            </a:r>
          </a:p>
        </p:txBody>
      </p:sp>
    </p:spTree>
    <p:extLst>
      <p:ext uri="{BB962C8B-B14F-4D97-AF65-F5344CB8AC3E}">
        <p14:creationId xmlns:p14="http://schemas.microsoft.com/office/powerpoint/2010/main" val="3996587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Why do many schools lack a clear curriculum vision?</a:t>
            </a:r>
          </a:p>
        </p:txBody>
      </p:sp>
      <p:sp>
        <p:nvSpPr>
          <p:cNvPr id="3" name="Content Placeholder 2"/>
          <p:cNvSpPr>
            <a:spLocks noGrp="1"/>
          </p:cNvSpPr>
          <p:nvPr>
            <p:ph idx="1"/>
          </p:nvPr>
        </p:nvSpPr>
        <p:spPr/>
        <p:txBody>
          <a:bodyPr/>
          <a:lstStyle/>
          <a:p>
            <a:pPr marL="0" indent="0">
              <a:buNone/>
            </a:pPr>
            <a:r>
              <a:rPr lang="en-GB" dirty="0"/>
              <a:t>SSAT research suggests that curriculum design is one of the least used autonomies of the academies programme, and least important reasons in schools’ decision to convert to academy status. </a:t>
            </a:r>
          </a:p>
          <a:p>
            <a:pPr marL="0" indent="0">
              <a:buNone/>
            </a:pPr>
            <a:endParaRPr lang="en-GB" dirty="0"/>
          </a:p>
          <a:p>
            <a:pPr marL="0" indent="0">
              <a:buNone/>
            </a:pPr>
            <a:r>
              <a:rPr lang="en-GB" dirty="0"/>
              <a:t>“Too many teachers and leaders have not been trained to think deeply about what they want their pupils to learn and how they are going to teach it.” Amanda </a:t>
            </a:r>
            <a:r>
              <a:rPr lang="en-GB" dirty="0" err="1"/>
              <a:t>Spielman</a:t>
            </a:r>
            <a:endParaRPr lang="en-GB" dirty="0"/>
          </a:p>
        </p:txBody>
      </p:sp>
    </p:spTree>
    <p:extLst>
      <p:ext uri="{BB962C8B-B14F-4D97-AF65-F5344CB8AC3E}">
        <p14:creationId xmlns:p14="http://schemas.microsoft.com/office/powerpoint/2010/main" val="206113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Going for Great (G4G)</a:t>
            </a:r>
          </a:p>
        </p:txBody>
      </p:sp>
      <p:sp>
        <p:nvSpPr>
          <p:cNvPr id="3" name="Content Placeholder 2"/>
          <p:cNvSpPr>
            <a:spLocks noGrp="1"/>
          </p:cNvSpPr>
          <p:nvPr>
            <p:ph idx="1"/>
          </p:nvPr>
        </p:nvSpPr>
        <p:spPr/>
        <p:txBody>
          <a:bodyPr/>
          <a:lstStyle/>
          <a:p>
            <a:r>
              <a:rPr lang="en-GB" dirty="0"/>
              <a:t>9 cohorts: 6 secondary, 1 primary, 2 all phase</a:t>
            </a:r>
          </a:p>
          <a:p>
            <a:r>
              <a:rPr lang="en-GB" dirty="0"/>
              <a:t>98 outstanding schools (including </a:t>
            </a:r>
            <a:r>
              <a:rPr lang="en-GB" dirty="0" err="1"/>
              <a:t>Lampton</a:t>
            </a:r>
            <a:r>
              <a:rPr lang="en-GB" dirty="0"/>
              <a:t>, </a:t>
            </a:r>
            <a:r>
              <a:rPr lang="en-GB" dirty="0" err="1"/>
              <a:t>Gumley</a:t>
            </a:r>
            <a:r>
              <a:rPr lang="en-GB" dirty="0"/>
              <a:t> House &amp; Heathland)</a:t>
            </a:r>
          </a:p>
          <a:p>
            <a:r>
              <a:rPr lang="en-GB" dirty="0"/>
              <a:t>Exploring the nature of greatness and the features of great schools</a:t>
            </a:r>
          </a:p>
          <a:p>
            <a:r>
              <a:rPr lang="en-GB" dirty="0"/>
              <a:t>9 pillars</a:t>
            </a:r>
          </a:p>
          <a:p>
            <a:r>
              <a:rPr lang="en-GB" dirty="0"/>
              <a:t>168 great practice visits</a:t>
            </a:r>
          </a:p>
          <a:p>
            <a:r>
              <a:rPr lang="en-GB" dirty="0"/>
              <a:t>168 case studies</a:t>
            </a:r>
          </a:p>
        </p:txBody>
      </p:sp>
    </p:spTree>
    <p:extLst>
      <p:ext uri="{BB962C8B-B14F-4D97-AF65-F5344CB8AC3E}">
        <p14:creationId xmlns:p14="http://schemas.microsoft.com/office/powerpoint/2010/main" val="2456417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What makes a great curriculum?</a:t>
            </a:r>
          </a:p>
        </p:txBody>
      </p:sp>
      <p:sp>
        <p:nvSpPr>
          <p:cNvPr id="3" name="Content Placeholder 2"/>
          <p:cNvSpPr>
            <a:spLocks noGrp="1"/>
          </p:cNvSpPr>
          <p:nvPr>
            <p:ph idx="1"/>
          </p:nvPr>
        </p:nvSpPr>
        <p:spPr>
          <a:xfrm>
            <a:off x="838200" y="1463040"/>
            <a:ext cx="10515600" cy="4713923"/>
          </a:xfrm>
        </p:spPr>
        <p:txBody>
          <a:bodyPr>
            <a:normAutofit/>
          </a:bodyPr>
          <a:lstStyle/>
          <a:p>
            <a:pPr marL="0" indent="0">
              <a:buNone/>
            </a:pPr>
            <a:r>
              <a:rPr lang="en-GB" b="1" dirty="0"/>
              <a:t>A great curriculum is…</a:t>
            </a:r>
          </a:p>
          <a:p>
            <a:r>
              <a:rPr lang="en-GB" dirty="0"/>
              <a:t>balanced in its breadth of subjects and topics</a:t>
            </a:r>
          </a:p>
          <a:p>
            <a:r>
              <a:rPr lang="en-GB" dirty="0"/>
              <a:t>rigorous to the disciplines taught</a:t>
            </a:r>
          </a:p>
          <a:p>
            <a:r>
              <a:rPr lang="en-GB" dirty="0"/>
              <a:t>coherent within and across subjects</a:t>
            </a:r>
          </a:p>
          <a:p>
            <a:r>
              <a:rPr lang="en-GB" dirty="0"/>
              <a:t>vertically integrated to promote progress over time</a:t>
            </a:r>
          </a:p>
          <a:p>
            <a:r>
              <a:rPr lang="en-GB" dirty="0"/>
              <a:t>appropriate for the stage of students’ learning</a:t>
            </a:r>
          </a:p>
          <a:p>
            <a:r>
              <a:rPr lang="en-GB" dirty="0"/>
              <a:t>focused in its choice of content</a:t>
            </a:r>
          </a:p>
          <a:p>
            <a:r>
              <a:rPr lang="en-GB" dirty="0"/>
              <a:t>relevant to the young people in the school.           D. </a:t>
            </a:r>
            <a:r>
              <a:rPr lang="en-GB" dirty="0" err="1"/>
              <a:t>Wiliam</a:t>
            </a:r>
            <a:endParaRPr lang="en-GB" dirty="0"/>
          </a:p>
          <a:p>
            <a:pPr marL="0" indent="0">
              <a:buNone/>
            </a:pPr>
            <a:r>
              <a:rPr lang="en-GB" b="1" dirty="0"/>
              <a:t>Do you agree?  What else?</a:t>
            </a:r>
          </a:p>
        </p:txBody>
      </p:sp>
    </p:spTree>
    <p:extLst>
      <p:ext uri="{BB962C8B-B14F-4D97-AF65-F5344CB8AC3E}">
        <p14:creationId xmlns:p14="http://schemas.microsoft.com/office/powerpoint/2010/main" val="3102980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What makes a great curriculum?</a:t>
            </a:r>
          </a:p>
        </p:txBody>
      </p:sp>
      <p:sp>
        <p:nvSpPr>
          <p:cNvPr id="3" name="Content Placeholder 2"/>
          <p:cNvSpPr>
            <a:spLocks noGrp="1"/>
          </p:cNvSpPr>
          <p:nvPr>
            <p:ph idx="1"/>
          </p:nvPr>
        </p:nvSpPr>
        <p:spPr/>
        <p:txBody>
          <a:bodyPr>
            <a:normAutofit/>
          </a:bodyPr>
          <a:lstStyle/>
          <a:p>
            <a:pPr marL="0" indent="0">
              <a:buNone/>
            </a:pPr>
            <a:r>
              <a:rPr lang="en-GB" b="1" dirty="0"/>
              <a:t>A great curriculum is…</a:t>
            </a:r>
          </a:p>
        </p:txBody>
      </p:sp>
    </p:spTree>
    <p:extLst>
      <p:ext uri="{BB962C8B-B14F-4D97-AF65-F5344CB8AC3E}">
        <p14:creationId xmlns:p14="http://schemas.microsoft.com/office/powerpoint/2010/main" val="6161756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What makes a great curriculum?</a:t>
            </a:r>
          </a:p>
        </p:txBody>
      </p:sp>
      <p:sp>
        <p:nvSpPr>
          <p:cNvPr id="3" name="Content Placeholder 2"/>
          <p:cNvSpPr>
            <a:spLocks noGrp="1"/>
          </p:cNvSpPr>
          <p:nvPr>
            <p:ph idx="1"/>
          </p:nvPr>
        </p:nvSpPr>
        <p:spPr/>
        <p:txBody>
          <a:bodyPr>
            <a:normAutofit fontScale="92500" lnSpcReduction="20000"/>
          </a:bodyPr>
          <a:lstStyle/>
          <a:p>
            <a:pPr marL="0" indent="0">
              <a:buNone/>
            </a:pPr>
            <a:r>
              <a:rPr lang="en-GB" b="1" dirty="0"/>
              <a:t>A great curriculum </a:t>
            </a:r>
          </a:p>
          <a:p>
            <a:r>
              <a:rPr lang="en-GB" dirty="0"/>
              <a:t>is based on the highest expectations of all learners</a:t>
            </a:r>
          </a:p>
          <a:p>
            <a:r>
              <a:rPr lang="en-GB" dirty="0"/>
              <a:t>equips students with the knowledge, skills and character necessary for success at university and beyond </a:t>
            </a:r>
          </a:p>
          <a:p>
            <a:r>
              <a:rPr lang="en-GB" dirty="0"/>
              <a:t>fills the knowledge, skills and character gaps of disadvantaged learners</a:t>
            </a:r>
          </a:p>
          <a:p>
            <a:r>
              <a:rPr lang="en-GB" dirty="0"/>
              <a:t>develops the self esteem of learners and promotes a growth </a:t>
            </a:r>
            <a:r>
              <a:rPr lang="en-GB" dirty="0" err="1"/>
              <a:t>mindset</a:t>
            </a:r>
            <a:endParaRPr lang="en-GB" dirty="0"/>
          </a:p>
          <a:p>
            <a:r>
              <a:rPr lang="en-GB" dirty="0"/>
              <a:t>expands horizons and widens the eyes of learners</a:t>
            </a:r>
          </a:p>
          <a:p>
            <a:r>
              <a:rPr lang="en-GB" dirty="0"/>
              <a:t>is bespoke to, but not simply based on their interests of, the cohort </a:t>
            </a:r>
          </a:p>
          <a:p>
            <a:r>
              <a:rPr lang="en-GB" dirty="0"/>
              <a:t>extends well beyond the syllabus</a:t>
            </a:r>
          </a:p>
          <a:p>
            <a:r>
              <a:rPr lang="en-GB" dirty="0"/>
              <a:t>instils a love of and confidence in learning</a:t>
            </a:r>
          </a:p>
          <a:p>
            <a:r>
              <a:rPr lang="en-GB" dirty="0"/>
              <a:t>has demonstrable impact!</a:t>
            </a:r>
          </a:p>
          <a:p>
            <a:pPr marL="0" indent="0">
              <a:buNone/>
            </a:pPr>
            <a:endParaRPr lang="en-GB" dirty="0"/>
          </a:p>
        </p:txBody>
      </p:sp>
    </p:spTree>
    <p:extLst>
      <p:ext uri="{BB962C8B-B14F-4D97-AF65-F5344CB8AC3E}">
        <p14:creationId xmlns:p14="http://schemas.microsoft.com/office/powerpoint/2010/main" val="1466630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The litmus test of a great curriculum?</a:t>
            </a:r>
          </a:p>
        </p:txBody>
      </p:sp>
      <p:sp>
        <p:nvSpPr>
          <p:cNvPr id="3" name="Content Placeholder 2"/>
          <p:cNvSpPr>
            <a:spLocks noGrp="1"/>
          </p:cNvSpPr>
          <p:nvPr>
            <p:ph idx="1"/>
          </p:nvPr>
        </p:nvSpPr>
        <p:spPr/>
        <p:txBody>
          <a:bodyPr>
            <a:normAutofit fontScale="92500"/>
          </a:bodyPr>
          <a:lstStyle/>
          <a:p>
            <a:pPr marL="0" indent="0">
              <a:buNone/>
            </a:pPr>
            <a:r>
              <a:rPr lang="en-GB" dirty="0"/>
              <a:t>There is no prototype or exemplar of a great secondary curriculum. There is, however, a water-tight means of testing whether a curriculum is great, and that is through its impact. </a:t>
            </a:r>
          </a:p>
          <a:p>
            <a:pPr marL="0" indent="0">
              <a:buNone/>
            </a:pPr>
            <a:r>
              <a:rPr lang="en-GB" dirty="0"/>
              <a:t>If there is evident student enjoyment of learning in all curriculum areas, high levels of interest, concentration, enthusiasm, engagement and progress across a range of subjects and experiences, then the curriculum is great. </a:t>
            </a:r>
          </a:p>
          <a:p>
            <a:pPr marL="0" indent="0">
              <a:buNone/>
            </a:pPr>
            <a:r>
              <a:rPr lang="en-GB" dirty="0"/>
              <a:t>Truly great schools inspire their students to develop an all-encompassing love for learning. They focus both on passing on the learning, the values and the beliefs of the past and on developing creative, critical thinkers who have a wide range of skills and aptitudes that they can apply to the world of the future. </a:t>
            </a:r>
          </a:p>
        </p:txBody>
      </p:sp>
    </p:spTree>
    <p:extLst>
      <p:ext uri="{BB962C8B-B14F-4D97-AF65-F5344CB8AC3E}">
        <p14:creationId xmlns:p14="http://schemas.microsoft.com/office/powerpoint/2010/main" val="217706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730252" cy="230429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61748" y="4550659"/>
            <a:ext cx="5730252" cy="2307341"/>
          </a:xfrm>
          <a:prstGeom prst="rect">
            <a:avLst/>
          </a:prstGeom>
        </p:spPr>
      </p:pic>
      <p:grpSp>
        <p:nvGrpSpPr>
          <p:cNvPr id="19" name="Group 18"/>
          <p:cNvGrpSpPr/>
          <p:nvPr/>
        </p:nvGrpSpPr>
        <p:grpSpPr>
          <a:xfrm>
            <a:off x="3121712" y="311728"/>
            <a:ext cx="5948576" cy="6234545"/>
            <a:chOff x="3121712" y="311728"/>
            <a:chExt cx="5948576" cy="6234545"/>
          </a:xfrm>
        </p:grpSpPr>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51133" y="311728"/>
              <a:ext cx="5489734" cy="6234545"/>
            </a:xfrm>
            <a:prstGeom prst="rect">
              <a:avLst/>
            </a:prstGeom>
          </p:spPr>
        </p:pic>
        <p:sp>
          <p:nvSpPr>
            <p:cNvPr id="6" name="Rectangle 5"/>
            <p:cNvSpPr/>
            <p:nvPr/>
          </p:nvSpPr>
          <p:spPr>
            <a:xfrm>
              <a:off x="5386647" y="407324"/>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6824748" y="837017"/>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p:cNvSpPr/>
            <p:nvPr/>
          </p:nvSpPr>
          <p:spPr>
            <a:xfrm>
              <a:off x="7640499" y="1981604"/>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7602508" y="3655234"/>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6895604" y="4839495"/>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p:cNvSpPr/>
            <p:nvPr/>
          </p:nvSpPr>
          <p:spPr>
            <a:xfrm>
              <a:off x="5381105" y="5307677"/>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p:cNvSpPr/>
            <p:nvPr/>
          </p:nvSpPr>
          <p:spPr>
            <a:xfrm>
              <a:off x="4016654" y="4839495"/>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p:cNvSpPr/>
            <p:nvPr/>
          </p:nvSpPr>
          <p:spPr>
            <a:xfrm>
              <a:off x="3121712" y="3617174"/>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p:cNvSpPr/>
            <p:nvPr/>
          </p:nvSpPr>
          <p:spPr>
            <a:xfrm>
              <a:off x="3130891" y="2066851"/>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p:cNvSpPr/>
            <p:nvPr/>
          </p:nvSpPr>
          <p:spPr>
            <a:xfrm>
              <a:off x="4016654" y="786918"/>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20" name="Picture 19"/>
          <p:cNvPicPr>
            <a:picLocks noChangeAspect="1"/>
          </p:cNvPicPr>
          <p:nvPr/>
        </p:nvPicPr>
        <p:blipFill rotWithShape="1">
          <a:blip r:embed="rId5">
            <a:extLst>
              <a:ext uri="{28A0092B-C50C-407E-A947-70E740481C1C}">
                <a14:useLocalDpi xmlns:a14="http://schemas.microsoft.com/office/drawing/2010/main" val="0"/>
              </a:ext>
            </a:extLst>
          </a:blip>
          <a:srcRect l="37957" r="38818" b="78765"/>
          <a:stretch/>
        </p:blipFill>
        <p:spPr>
          <a:xfrm>
            <a:off x="5442648" y="409002"/>
            <a:ext cx="1275008" cy="1323889"/>
          </a:xfrm>
          <a:prstGeom prst="rect">
            <a:avLst/>
          </a:prstGeom>
        </p:spPr>
      </p:pic>
      <p:pic>
        <p:nvPicPr>
          <p:cNvPr id="21" name="Picture 20"/>
          <p:cNvPicPr>
            <a:picLocks noChangeAspect="1"/>
          </p:cNvPicPr>
          <p:nvPr/>
        </p:nvPicPr>
        <p:blipFill rotWithShape="1">
          <a:blip r:embed="rId5">
            <a:extLst>
              <a:ext uri="{28A0092B-C50C-407E-A947-70E740481C1C}">
                <a14:useLocalDpi xmlns:a14="http://schemas.microsoft.com/office/drawing/2010/main" val="0"/>
              </a:ext>
            </a:extLst>
          </a:blip>
          <a:srcRect l="64566" t="7733" r="13076" b="72387"/>
          <a:stretch/>
        </p:blipFill>
        <p:spPr>
          <a:xfrm>
            <a:off x="6974377" y="747367"/>
            <a:ext cx="1227415" cy="1239376"/>
          </a:xfrm>
          <a:prstGeom prst="rect">
            <a:avLst/>
          </a:prstGeom>
        </p:spPr>
      </p:pic>
      <p:pic>
        <p:nvPicPr>
          <p:cNvPr id="22" name="Picture 21"/>
          <p:cNvPicPr>
            <a:picLocks noChangeAspect="1"/>
          </p:cNvPicPr>
          <p:nvPr/>
        </p:nvPicPr>
        <p:blipFill rotWithShape="1">
          <a:blip r:embed="rId5">
            <a:extLst>
              <a:ext uri="{28A0092B-C50C-407E-A947-70E740481C1C}">
                <a14:useLocalDpi xmlns:a14="http://schemas.microsoft.com/office/drawing/2010/main" val="0"/>
              </a:ext>
            </a:extLst>
          </a:blip>
          <a:srcRect l="77478" t="26933" r="-703" b="51832"/>
          <a:stretch/>
        </p:blipFill>
        <p:spPr>
          <a:xfrm>
            <a:off x="7717889" y="1934599"/>
            <a:ext cx="1275008" cy="1323889"/>
          </a:xfrm>
          <a:prstGeom prst="rect">
            <a:avLst/>
          </a:prstGeom>
        </p:spPr>
      </p:pic>
      <p:pic>
        <p:nvPicPr>
          <p:cNvPr id="23" name="Picture 22"/>
          <p:cNvPicPr>
            <a:picLocks noChangeAspect="1"/>
          </p:cNvPicPr>
          <p:nvPr/>
        </p:nvPicPr>
        <p:blipFill rotWithShape="1">
          <a:blip r:embed="rId5">
            <a:extLst>
              <a:ext uri="{28A0092B-C50C-407E-A947-70E740481C1C}">
                <a14:useLocalDpi xmlns:a14="http://schemas.microsoft.com/office/drawing/2010/main" val="0"/>
              </a:ext>
            </a:extLst>
          </a:blip>
          <a:srcRect l="77176" t="51733" r="-401" b="27032"/>
          <a:stretch/>
        </p:blipFill>
        <p:spPr>
          <a:xfrm>
            <a:off x="7717889" y="3570216"/>
            <a:ext cx="1275008" cy="1323889"/>
          </a:xfrm>
          <a:prstGeom prst="rect">
            <a:avLst/>
          </a:prstGeom>
        </p:spPr>
      </p:pic>
      <p:pic>
        <p:nvPicPr>
          <p:cNvPr id="24" name="Picture 23"/>
          <p:cNvPicPr>
            <a:picLocks noChangeAspect="1"/>
          </p:cNvPicPr>
          <p:nvPr/>
        </p:nvPicPr>
        <p:blipFill rotWithShape="1">
          <a:blip r:embed="rId5">
            <a:extLst>
              <a:ext uri="{28A0092B-C50C-407E-A947-70E740481C1C}">
                <a14:useLocalDpi xmlns:a14="http://schemas.microsoft.com/office/drawing/2010/main" val="0"/>
              </a:ext>
            </a:extLst>
          </a:blip>
          <a:srcRect l="64910" t="71467" r="11865" b="7298"/>
          <a:stretch/>
        </p:blipFill>
        <p:spPr>
          <a:xfrm>
            <a:off x="6838911" y="4688966"/>
            <a:ext cx="1275008" cy="1323889"/>
          </a:xfrm>
          <a:prstGeom prst="rect">
            <a:avLst/>
          </a:prstGeom>
        </p:spPr>
      </p:pic>
      <p:pic>
        <p:nvPicPr>
          <p:cNvPr id="25" name="Picture 24"/>
          <p:cNvPicPr>
            <a:picLocks noChangeAspect="1"/>
          </p:cNvPicPr>
          <p:nvPr/>
        </p:nvPicPr>
        <p:blipFill rotWithShape="1">
          <a:blip r:embed="rId5">
            <a:extLst>
              <a:ext uri="{28A0092B-C50C-407E-A947-70E740481C1C}">
                <a14:useLocalDpi xmlns:a14="http://schemas.microsoft.com/office/drawing/2010/main" val="0"/>
              </a:ext>
            </a:extLst>
          </a:blip>
          <a:srcRect l="39017" t="78801" r="37758" b="-36"/>
          <a:stretch/>
        </p:blipFill>
        <p:spPr>
          <a:xfrm>
            <a:off x="5505886" y="5075356"/>
            <a:ext cx="1275008" cy="1323889"/>
          </a:xfrm>
          <a:prstGeom prst="rect">
            <a:avLst/>
          </a:prstGeom>
        </p:spPr>
      </p:pic>
      <p:pic>
        <p:nvPicPr>
          <p:cNvPr id="26" name="Picture 25"/>
          <p:cNvPicPr>
            <a:picLocks noChangeAspect="1"/>
          </p:cNvPicPr>
          <p:nvPr/>
        </p:nvPicPr>
        <p:blipFill rotWithShape="1">
          <a:blip r:embed="rId5">
            <a:extLst>
              <a:ext uri="{28A0092B-C50C-407E-A947-70E740481C1C}">
                <a14:useLocalDpi xmlns:a14="http://schemas.microsoft.com/office/drawing/2010/main" val="0"/>
              </a:ext>
            </a:extLst>
          </a:blip>
          <a:srcRect l="12518" t="72134" r="64257" b="6631"/>
          <a:stretch/>
        </p:blipFill>
        <p:spPr>
          <a:xfrm>
            <a:off x="4061376" y="4710353"/>
            <a:ext cx="1275008" cy="1323889"/>
          </a:xfrm>
          <a:prstGeom prst="rect">
            <a:avLst/>
          </a:prstGeom>
        </p:spPr>
      </p:pic>
      <p:pic>
        <p:nvPicPr>
          <p:cNvPr id="27" name="Picture 26"/>
          <p:cNvPicPr>
            <a:picLocks noChangeAspect="1"/>
          </p:cNvPicPr>
          <p:nvPr/>
        </p:nvPicPr>
        <p:blipFill rotWithShape="1">
          <a:blip r:embed="rId5">
            <a:extLst>
              <a:ext uri="{28A0092B-C50C-407E-A947-70E740481C1C}">
                <a14:useLocalDpi xmlns:a14="http://schemas.microsoft.com/office/drawing/2010/main" val="0"/>
              </a:ext>
            </a:extLst>
          </a:blip>
          <a:srcRect l="-504" t="52667" r="77279" b="26098"/>
          <a:stretch/>
        </p:blipFill>
        <p:spPr>
          <a:xfrm>
            <a:off x="3297133" y="3617174"/>
            <a:ext cx="1275008" cy="1323889"/>
          </a:xfrm>
          <a:prstGeom prst="rect">
            <a:avLst/>
          </a:prstGeom>
        </p:spPr>
      </p:pic>
      <p:pic>
        <p:nvPicPr>
          <p:cNvPr id="28" name="Picture 27"/>
          <p:cNvPicPr>
            <a:picLocks noChangeAspect="1"/>
          </p:cNvPicPr>
          <p:nvPr/>
        </p:nvPicPr>
        <p:blipFill rotWithShape="1">
          <a:blip r:embed="rId5">
            <a:extLst>
              <a:ext uri="{28A0092B-C50C-407E-A947-70E740481C1C}">
                <a14:useLocalDpi xmlns:a14="http://schemas.microsoft.com/office/drawing/2010/main" val="0"/>
              </a:ext>
            </a:extLst>
          </a:blip>
          <a:srcRect l="-958" t="28933" r="77733" b="49832"/>
          <a:stretch/>
        </p:blipFill>
        <p:spPr>
          <a:xfrm>
            <a:off x="3221094" y="2122218"/>
            <a:ext cx="1275008" cy="1323889"/>
          </a:xfrm>
          <a:prstGeom prst="rect">
            <a:avLst/>
          </a:prstGeom>
        </p:spPr>
      </p:pic>
      <p:pic>
        <p:nvPicPr>
          <p:cNvPr id="29" name="Picture 28"/>
          <p:cNvPicPr>
            <a:picLocks noChangeAspect="1"/>
          </p:cNvPicPr>
          <p:nvPr/>
        </p:nvPicPr>
        <p:blipFill rotWithShape="1">
          <a:blip r:embed="rId5">
            <a:extLst>
              <a:ext uri="{28A0092B-C50C-407E-A947-70E740481C1C}">
                <a14:useLocalDpi xmlns:a14="http://schemas.microsoft.com/office/drawing/2010/main" val="0"/>
              </a:ext>
            </a:extLst>
          </a:blip>
          <a:srcRect l="12367" t="6533" r="64408" b="72232"/>
          <a:stretch/>
        </p:blipFill>
        <p:spPr>
          <a:xfrm>
            <a:off x="3988637" y="736213"/>
            <a:ext cx="1275008" cy="1323889"/>
          </a:xfrm>
          <a:prstGeom prst="rect">
            <a:avLst/>
          </a:prstGeom>
        </p:spPr>
      </p:pic>
      <p:sp>
        <p:nvSpPr>
          <p:cNvPr id="3" name="TextBox 2"/>
          <p:cNvSpPr txBox="1"/>
          <p:nvPr/>
        </p:nvSpPr>
        <p:spPr>
          <a:xfrm>
            <a:off x="675202" y="6318194"/>
            <a:ext cx="1817850"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Herts for Learning 2018</a:t>
            </a:r>
          </a:p>
        </p:txBody>
      </p:sp>
    </p:spTree>
    <p:extLst>
      <p:ext uri="{BB962C8B-B14F-4D97-AF65-F5344CB8AC3E}">
        <p14:creationId xmlns:p14="http://schemas.microsoft.com/office/powerpoint/2010/main" val="2356371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GB" b="1" dirty="0">
                <a:solidFill>
                  <a:srgbClr val="7030A0"/>
                </a:solidFill>
              </a:rPr>
              <a:t>A rich, broad, balanced and bespoke curriculum</a:t>
            </a:r>
          </a:p>
        </p:txBody>
      </p:sp>
      <p:sp>
        <p:nvSpPr>
          <p:cNvPr id="3" name="Content Placeholder 2"/>
          <p:cNvSpPr>
            <a:spLocks noGrp="1"/>
          </p:cNvSpPr>
          <p:nvPr>
            <p:ph idx="1"/>
          </p:nvPr>
        </p:nvSpPr>
        <p:spPr>
          <a:xfrm>
            <a:off x="838200" y="914400"/>
            <a:ext cx="10515600" cy="5463731"/>
          </a:xfrm>
        </p:spPr>
        <p:txBody>
          <a:bodyPr>
            <a:noAutofit/>
          </a:bodyPr>
          <a:lstStyle/>
          <a:p>
            <a:pPr marL="0" indent="0">
              <a:buNone/>
            </a:pPr>
            <a:r>
              <a:rPr lang="en-GB" sz="2200" dirty="0"/>
              <a:t>A great school’s curriculum instils in children a love of learning and supports the acquisition of knowledge and understanding. Its intent is to develop learning skills and to foster positive character traits. It supports the growth of lively, enquiring minds and pupils’ ability to question and argue rationally. Great schools have a clear and bespoke curriculum vision. They are able to meet the needs of the accountability framework whilst being imaginative, brave and creative in their approach to designing their own bespoke educational provision. </a:t>
            </a:r>
          </a:p>
          <a:p>
            <a:pPr marL="0" indent="0">
              <a:buNone/>
            </a:pPr>
            <a:r>
              <a:rPr lang="en-GB" sz="2200" dirty="0"/>
              <a:t>The curriculum is designed in a coherent and logically-sequenced fashion - from the desired end point for students in the school backwards - and builds up incrementally from pupils’ starting points. A great curriculum helps pupils to understand the world in which they live, and the interdependence of individuals, groups and nations, enabling them to enter the wider world as active and responsible participants in society. It provides pupils with the opportunity to learn, practise and apply skills that will prepare them for careers in a fast-changing world. Pupils are provided with cultural opportunities beyond their prior experience which widen their horizons: trips, activities, visitors, speakers, fieldwork, extra-curricular sessions and other activities that enhance learning. </a:t>
            </a:r>
          </a:p>
          <a:p>
            <a:pPr marL="0" indent="0">
              <a:buNone/>
            </a:pPr>
            <a:r>
              <a:rPr lang="en-GB" sz="2200" dirty="0"/>
              <a:t>A great curriculum provides memorable experiences and rich opportunities for high-quality learning and wider personal development.</a:t>
            </a:r>
          </a:p>
          <a:p>
            <a:pPr marL="0" indent="0">
              <a:buNone/>
            </a:pPr>
            <a:endParaRPr lang="en-GB" sz="2200" dirty="0"/>
          </a:p>
        </p:txBody>
      </p:sp>
    </p:spTree>
    <p:extLst>
      <p:ext uri="{BB962C8B-B14F-4D97-AF65-F5344CB8AC3E}">
        <p14:creationId xmlns:p14="http://schemas.microsoft.com/office/powerpoint/2010/main" val="3370473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Contact me:</a:t>
            </a:r>
          </a:p>
        </p:txBody>
      </p:sp>
      <p:sp>
        <p:nvSpPr>
          <p:cNvPr id="3" name="Content Placeholder 2"/>
          <p:cNvSpPr>
            <a:spLocks noGrp="1"/>
          </p:cNvSpPr>
          <p:nvPr>
            <p:ph idx="1"/>
          </p:nvPr>
        </p:nvSpPr>
        <p:spPr/>
        <p:txBody>
          <a:bodyPr>
            <a:normAutofit/>
          </a:bodyPr>
          <a:lstStyle/>
          <a:p>
            <a:pPr marL="0" indent="0">
              <a:buNone/>
            </a:pPr>
            <a:r>
              <a:rPr lang="en-GB" sz="3600" dirty="0"/>
              <a:t>Rachel.macfarlane@hertsforlearning.co.uk</a:t>
            </a:r>
          </a:p>
        </p:txBody>
      </p:sp>
    </p:spTree>
    <p:extLst>
      <p:ext uri="{BB962C8B-B14F-4D97-AF65-F5344CB8AC3E}">
        <p14:creationId xmlns:p14="http://schemas.microsoft.com/office/powerpoint/2010/main" val="2497583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The Nine Pillars</a:t>
            </a:r>
          </a:p>
        </p:txBody>
      </p:sp>
      <p:sp>
        <p:nvSpPr>
          <p:cNvPr id="3" name="Content Placeholder 2"/>
          <p:cNvSpPr>
            <a:spLocks noGrp="1"/>
          </p:cNvSpPr>
          <p:nvPr>
            <p:ph idx="1"/>
          </p:nvPr>
        </p:nvSpPr>
        <p:spPr>
          <a:xfrm>
            <a:off x="838200" y="1536192"/>
            <a:ext cx="10515600" cy="4640771"/>
          </a:xfrm>
        </p:spPr>
        <p:txBody>
          <a:bodyPr/>
          <a:lstStyle/>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417" y="2030317"/>
            <a:ext cx="2591166" cy="3652520"/>
          </a:xfrm>
          <a:prstGeom prst="rect">
            <a:avLst/>
          </a:prstGeom>
        </p:spPr>
      </p:pic>
    </p:spTree>
    <p:extLst>
      <p:ext uri="{BB962C8B-B14F-4D97-AF65-F5344CB8AC3E}">
        <p14:creationId xmlns:p14="http://schemas.microsoft.com/office/powerpoint/2010/main" val="1701447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730252" cy="230429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61748" y="4550659"/>
            <a:ext cx="5730252" cy="2307341"/>
          </a:xfrm>
          <a:prstGeom prst="rect">
            <a:avLst/>
          </a:prstGeom>
        </p:spPr>
      </p:pic>
      <p:grpSp>
        <p:nvGrpSpPr>
          <p:cNvPr id="19" name="Group 18"/>
          <p:cNvGrpSpPr/>
          <p:nvPr/>
        </p:nvGrpSpPr>
        <p:grpSpPr>
          <a:xfrm>
            <a:off x="3121712" y="311728"/>
            <a:ext cx="5948576" cy="6234545"/>
            <a:chOff x="3121712" y="311728"/>
            <a:chExt cx="5948576" cy="6234545"/>
          </a:xfrm>
        </p:grpSpPr>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51133" y="311728"/>
              <a:ext cx="5489734" cy="6234545"/>
            </a:xfrm>
            <a:prstGeom prst="rect">
              <a:avLst/>
            </a:prstGeom>
          </p:spPr>
        </p:pic>
        <p:sp>
          <p:nvSpPr>
            <p:cNvPr id="6" name="Rectangle 5"/>
            <p:cNvSpPr/>
            <p:nvPr/>
          </p:nvSpPr>
          <p:spPr>
            <a:xfrm>
              <a:off x="5386647" y="407324"/>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6824748" y="837017"/>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p:cNvSpPr/>
            <p:nvPr/>
          </p:nvSpPr>
          <p:spPr>
            <a:xfrm>
              <a:off x="7640499" y="1981604"/>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p:nvSpPr>
          <p:spPr>
            <a:xfrm>
              <a:off x="7602508" y="3655234"/>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6895604" y="4839495"/>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p:cNvSpPr/>
            <p:nvPr/>
          </p:nvSpPr>
          <p:spPr>
            <a:xfrm>
              <a:off x="5381105" y="5307677"/>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p:cNvSpPr/>
            <p:nvPr/>
          </p:nvSpPr>
          <p:spPr>
            <a:xfrm>
              <a:off x="4016654" y="4839495"/>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p:cNvSpPr/>
            <p:nvPr/>
          </p:nvSpPr>
          <p:spPr>
            <a:xfrm>
              <a:off x="3121712" y="3617174"/>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p:cNvSpPr/>
            <p:nvPr/>
          </p:nvSpPr>
          <p:spPr>
            <a:xfrm>
              <a:off x="3130891" y="2066851"/>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p:cNvSpPr/>
            <p:nvPr/>
          </p:nvSpPr>
          <p:spPr>
            <a:xfrm>
              <a:off x="4016654" y="786918"/>
              <a:ext cx="1429789" cy="1238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20" name="Picture 19"/>
          <p:cNvPicPr>
            <a:picLocks noChangeAspect="1"/>
          </p:cNvPicPr>
          <p:nvPr/>
        </p:nvPicPr>
        <p:blipFill rotWithShape="1">
          <a:blip r:embed="rId5">
            <a:extLst>
              <a:ext uri="{28A0092B-C50C-407E-A947-70E740481C1C}">
                <a14:useLocalDpi xmlns:a14="http://schemas.microsoft.com/office/drawing/2010/main" val="0"/>
              </a:ext>
            </a:extLst>
          </a:blip>
          <a:srcRect l="37957" r="38818" b="78765"/>
          <a:stretch/>
        </p:blipFill>
        <p:spPr>
          <a:xfrm>
            <a:off x="5442648" y="409002"/>
            <a:ext cx="1275008" cy="1323889"/>
          </a:xfrm>
          <a:prstGeom prst="rect">
            <a:avLst/>
          </a:prstGeom>
        </p:spPr>
      </p:pic>
      <p:pic>
        <p:nvPicPr>
          <p:cNvPr id="21" name="Picture 20"/>
          <p:cNvPicPr>
            <a:picLocks noChangeAspect="1"/>
          </p:cNvPicPr>
          <p:nvPr/>
        </p:nvPicPr>
        <p:blipFill rotWithShape="1">
          <a:blip r:embed="rId5">
            <a:extLst>
              <a:ext uri="{28A0092B-C50C-407E-A947-70E740481C1C}">
                <a14:useLocalDpi xmlns:a14="http://schemas.microsoft.com/office/drawing/2010/main" val="0"/>
              </a:ext>
            </a:extLst>
          </a:blip>
          <a:srcRect l="64566" t="7733" r="13076" b="72387"/>
          <a:stretch/>
        </p:blipFill>
        <p:spPr>
          <a:xfrm>
            <a:off x="6974377" y="747367"/>
            <a:ext cx="1227415" cy="1239376"/>
          </a:xfrm>
          <a:prstGeom prst="rect">
            <a:avLst/>
          </a:prstGeom>
        </p:spPr>
      </p:pic>
      <p:pic>
        <p:nvPicPr>
          <p:cNvPr id="22" name="Picture 21"/>
          <p:cNvPicPr>
            <a:picLocks noChangeAspect="1"/>
          </p:cNvPicPr>
          <p:nvPr/>
        </p:nvPicPr>
        <p:blipFill rotWithShape="1">
          <a:blip r:embed="rId5">
            <a:extLst>
              <a:ext uri="{28A0092B-C50C-407E-A947-70E740481C1C}">
                <a14:useLocalDpi xmlns:a14="http://schemas.microsoft.com/office/drawing/2010/main" val="0"/>
              </a:ext>
            </a:extLst>
          </a:blip>
          <a:srcRect l="77478" t="26933" r="-703" b="51832"/>
          <a:stretch/>
        </p:blipFill>
        <p:spPr>
          <a:xfrm>
            <a:off x="7717889" y="1934599"/>
            <a:ext cx="1275008" cy="1323889"/>
          </a:xfrm>
          <a:prstGeom prst="rect">
            <a:avLst/>
          </a:prstGeom>
        </p:spPr>
      </p:pic>
      <p:pic>
        <p:nvPicPr>
          <p:cNvPr id="23" name="Picture 22"/>
          <p:cNvPicPr>
            <a:picLocks noChangeAspect="1"/>
          </p:cNvPicPr>
          <p:nvPr/>
        </p:nvPicPr>
        <p:blipFill rotWithShape="1">
          <a:blip r:embed="rId5">
            <a:extLst>
              <a:ext uri="{28A0092B-C50C-407E-A947-70E740481C1C}">
                <a14:useLocalDpi xmlns:a14="http://schemas.microsoft.com/office/drawing/2010/main" val="0"/>
              </a:ext>
            </a:extLst>
          </a:blip>
          <a:srcRect l="77176" t="51733" r="-401" b="27032"/>
          <a:stretch/>
        </p:blipFill>
        <p:spPr>
          <a:xfrm>
            <a:off x="7717889" y="3570216"/>
            <a:ext cx="1275008" cy="1323889"/>
          </a:xfrm>
          <a:prstGeom prst="rect">
            <a:avLst/>
          </a:prstGeom>
        </p:spPr>
      </p:pic>
      <p:pic>
        <p:nvPicPr>
          <p:cNvPr id="24" name="Picture 23"/>
          <p:cNvPicPr>
            <a:picLocks noChangeAspect="1"/>
          </p:cNvPicPr>
          <p:nvPr/>
        </p:nvPicPr>
        <p:blipFill rotWithShape="1">
          <a:blip r:embed="rId5">
            <a:extLst>
              <a:ext uri="{28A0092B-C50C-407E-A947-70E740481C1C}">
                <a14:useLocalDpi xmlns:a14="http://schemas.microsoft.com/office/drawing/2010/main" val="0"/>
              </a:ext>
            </a:extLst>
          </a:blip>
          <a:srcRect l="64910" t="71467" r="11865" b="7298"/>
          <a:stretch/>
        </p:blipFill>
        <p:spPr>
          <a:xfrm>
            <a:off x="6838911" y="4688966"/>
            <a:ext cx="1275008" cy="1323889"/>
          </a:xfrm>
          <a:prstGeom prst="rect">
            <a:avLst/>
          </a:prstGeom>
        </p:spPr>
      </p:pic>
      <p:pic>
        <p:nvPicPr>
          <p:cNvPr id="25" name="Picture 24"/>
          <p:cNvPicPr>
            <a:picLocks noChangeAspect="1"/>
          </p:cNvPicPr>
          <p:nvPr/>
        </p:nvPicPr>
        <p:blipFill rotWithShape="1">
          <a:blip r:embed="rId5">
            <a:extLst>
              <a:ext uri="{28A0092B-C50C-407E-A947-70E740481C1C}">
                <a14:useLocalDpi xmlns:a14="http://schemas.microsoft.com/office/drawing/2010/main" val="0"/>
              </a:ext>
            </a:extLst>
          </a:blip>
          <a:srcRect l="39017" t="78801" r="37758" b="-36"/>
          <a:stretch/>
        </p:blipFill>
        <p:spPr>
          <a:xfrm>
            <a:off x="5505886" y="5075356"/>
            <a:ext cx="1275008" cy="1323889"/>
          </a:xfrm>
          <a:prstGeom prst="rect">
            <a:avLst/>
          </a:prstGeom>
        </p:spPr>
      </p:pic>
      <p:pic>
        <p:nvPicPr>
          <p:cNvPr id="26" name="Picture 25"/>
          <p:cNvPicPr>
            <a:picLocks noChangeAspect="1"/>
          </p:cNvPicPr>
          <p:nvPr/>
        </p:nvPicPr>
        <p:blipFill rotWithShape="1">
          <a:blip r:embed="rId5">
            <a:extLst>
              <a:ext uri="{28A0092B-C50C-407E-A947-70E740481C1C}">
                <a14:useLocalDpi xmlns:a14="http://schemas.microsoft.com/office/drawing/2010/main" val="0"/>
              </a:ext>
            </a:extLst>
          </a:blip>
          <a:srcRect l="12518" t="72134" r="64257" b="6631"/>
          <a:stretch/>
        </p:blipFill>
        <p:spPr>
          <a:xfrm>
            <a:off x="4061376" y="4710353"/>
            <a:ext cx="1275008" cy="1323889"/>
          </a:xfrm>
          <a:prstGeom prst="rect">
            <a:avLst/>
          </a:prstGeom>
        </p:spPr>
      </p:pic>
      <p:pic>
        <p:nvPicPr>
          <p:cNvPr id="27" name="Picture 26"/>
          <p:cNvPicPr>
            <a:picLocks noChangeAspect="1"/>
          </p:cNvPicPr>
          <p:nvPr/>
        </p:nvPicPr>
        <p:blipFill rotWithShape="1">
          <a:blip r:embed="rId5">
            <a:extLst>
              <a:ext uri="{28A0092B-C50C-407E-A947-70E740481C1C}">
                <a14:useLocalDpi xmlns:a14="http://schemas.microsoft.com/office/drawing/2010/main" val="0"/>
              </a:ext>
            </a:extLst>
          </a:blip>
          <a:srcRect l="-504" t="52667" r="77279" b="26098"/>
          <a:stretch/>
        </p:blipFill>
        <p:spPr>
          <a:xfrm>
            <a:off x="3297133" y="3617174"/>
            <a:ext cx="1275008" cy="1323889"/>
          </a:xfrm>
          <a:prstGeom prst="rect">
            <a:avLst/>
          </a:prstGeom>
        </p:spPr>
      </p:pic>
      <p:pic>
        <p:nvPicPr>
          <p:cNvPr id="28" name="Picture 27"/>
          <p:cNvPicPr>
            <a:picLocks noChangeAspect="1"/>
          </p:cNvPicPr>
          <p:nvPr/>
        </p:nvPicPr>
        <p:blipFill rotWithShape="1">
          <a:blip r:embed="rId5">
            <a:extLst>
              <a:ext uri="{28A0092B-C50C-407E-A947-70E740481C1C}">
                <a14:useLocalDpi xmlns:a14="http://schemas.microsoft.com/office/drawing/2010/main" val="0"/>
              </a:ext>
            </a:extLst>
          </a:blip>
          <a:srcRect l="-958" t="28933" r="77733" b="49832"/>
          <a:stretch/>
        </p:blipFill>
        <p:spPr>
          <a:xfrm>
            <a:off x="3221094" y="2122218"/>
            <a:ext cx="1275008" cy="1323889"/>
          </a:xfrm>
          <a:prstGeom prst="rect">
            <a:avLst/>
          </a:prstGeom>
        </p:spPr>
      </p:pic>
      <p:pic>
        <p:nvPicPr>
          <p:cNvPr id="29" name="Picture 28"/>
          <p:cNvPicPr>
            <a:picLocks noChangeAspect="1"/>
          </p:cNvPicPr>
          <p:nvPr/>
        </p:nvPicPr>
        <p:blipFill rotWithShape="1">
          <a:blip r:embed="rId5">
            <a:extLst>
              <a:ext uri="{28A0092B-C50C-407E-A947-70E740481C1C}">
                <a14:useLocalDpi xmlns:a14="http://schemas.microsoft.com/office/drawing/2010/main" val="0"/>
              </a:ext>
            </a:extLst>
          </a:blip>
          <a:srcRect l="12367" t="6533" r="64408" b="72232"/>
          <a:stretch/>
        </p:blipFill>
        <p:spPr>
          <a:xfrm>
            <a:off x="3988637" y="736213"/>
            <a:ext cx="1275008" cy="1323889"/>
          </a:xfrm>
          <a:prstGeom prst="rect">
            <a:avLst/>
          </a:prstGeom>
        </p:spPr>
      </p:pic>
      <p:sp>
        <p:nvSpPr>
          <p:cNvPr id="3" name="TextBox 2"/>
          <p:cNvSpPr txBox="1"/>
          <p:nvPr/>
        </p:nvSpPr>
        <p:spPr>
          <a:xfrm>
            <a:off x="675202" y="6318194"/>
            <a:ext cx="1817850"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Herts for Learning 2018</a:t>
            </a:r>
          </a:p>
        </p:txBody>
      </p:sp>
    </p:spTree>
    <p:extLst>
      <p:ext uri="{BB962C8B-B14F-4D97-AF65-F5344CB8AC3E}">
        <p14:creationId xmlns:p14="http://schemas.microsoft.com/office/powerpoint/2010/main" val="4105026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264" y="500062"/>
            <a:ext cx="10515600" cy="1325563"/>
          </a:xfrm>
        </p:spPr>
        <p:txBody>
          <a:bodyPr/>
          <a:lstStyle/>
          <a:p>
            <a:r>
              <a:rPr lang="en-GB" b="1" dirty="0">
                <a:solidFill>
                  <a:srgbClr val="7030A0"/>
                </a:solidFill>
              </a:rPr>
              <a:t>Great Education Partnerships</a:t>
            </a:r>
          </a:p>
        </p:txBody>
      </p:sp>
      <p:sp>
        <p:nvSpPr>
          <p:cNvPr id="4" name="Content Placeholder 3"/>
          <p:cNvSpPr>
            <a:spLocks noGrp="1"/>
          </p:cNvSpPr>
          <p:nvPr>
            <p:ph idx="1"/>
          </p:nvPr>
        </p:nvSpPr>
        <p:spPr/>
        <p:txBody>
          <a:bodyPr/>
          <a:lstStyle/>
          <a:p>
            <a:endParaRPr lang="en-GB"/>
          </a:p>
        </p:txBody>
      </p:sp>
    </p:spTree>
    <p:extLst>
      <p:ext uri="{BB962C8B-B14F-4D97-AF65-F5344CB8AC3E}">
        <p14:creationId xmlns:p14="http://schemas.microsoft.com/office/powerpoint/2010/main" val="338158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Interesting</a:t>
            </a:r>
            <a:r>
              <a:rPr lang="en-GB" b="1" dirty="0">
                <a:solidFill>
                  <a:srgbClr val="7030A0"/>
                </a:solidFill>
                <a:effectLst>
                  <a:outerShdw blurRad="38100" dist="38100" dir="2700000" algn="tl">
                    <a:srgbClr val="000000">
                      <a:alpha val="43137"/>
                    </a:srgbClr>
                  </a:outerShdw>
                </a:effectLst>
              </a:rPr>
              <a:t> </a:t>
            </a:r>
            <a:r>
              <a:rPr lang="en-GB" b="1" dirty="0">
                <a:solidFill>
                  <a:srgbClr val="7030A0"/>
                </a:solidFill>
              </a:rPr>
              <a:t>Times</a:t>
            </a:r>
          </a:p>
        </p:txBody>
      </p:sp>
      <p:sp>
        <p:nvSpPr>
          <p:cNvPr id="3" name="Content Placeholder 2"/>
          <p:cNvSpPr>
            <a:spLocks noGrp="1"/>
          </p:cNvSpPr>
          <p:nvPr>
            <p:ph idx="1"/>
          </p:nvPr>
        </p:nvSpPr>
        <p:spPr/>
        <p:txBody>
          <a:bodyPr>
            <a:normAutofit/>
          </a:bodyPr>
          <a:lstStyle/>
          <a:p>
            <a:pPr marL="0" indent="0">
              <a:buNone/>
            </a:pPr>
            <a:r>
              <a:rPr lang="en-GB" sz="3600" dirty="0"/>
              <a:t>A fragmented educational landscape</a:t>
            </a:r>
          </a:p>
        </p:txBody>
      </p:sp>
    </p:spTree>
    <p:extLst>
      <p:ext uri="{BB962C8B-B14F-4D97-AF65-F5344CB8AC3E}">
        <p14:creationId xmlns:p14="http://schemas.microsoft.com/office/powerpoint/2010/main" val="1845698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HEP Secondary Heads’ Group</a:t>
            </a:r>
          </a:p>
        </p:txBody>
      </p:sp>
      <p:sp>
        <p:nvSpPr>
          <p:cNvPr id="3" name="Content Placeholder 2"/>
          <p:cNvSpPr>
            <a:spLocks noGrp="1"/>
          </p:cNvSpPr>
          <p:nvPr>
            <p:ph idx="1"/>
          </p:nvPr>
        </p:nvSpPr>
        <p:spPr/>
        <p:txBody>
          <a:bodyPr>
            <a:normAutofit/>
          </a:bodyPr>
          <a:lstStyle/>
          <a:p>
            <a:r>
              <a:rPr lang="en-GB" sz="3600" dirty="0"/>
              <a:t>What does that stand for?</a:t>
            </a:r>
          </a:p>
        </p:txBody>
      </p:sp>
    </p:spTree>
    <p:extLst>
      <p:ext uri="{BB962C8B-B14F-4D97-AF65-F5344CB8AC3E}">
        <p14:creationId xmlns:p14="http://schemas.microsoft.com/office/powerpoint/2010/main" val="2278457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Hounslow Education Partnership Secondary Heads’ Group</a:t>
            </a:r>
          </a:p>
        </p:txBody>
      </p:sp>
      <p:sp>
        <p:nvSpPr>
          <p:cNvPr id="3" name="Content Placeholder 2"/>
          <p:cNvSpPr>
            <a:spLocks noGrp="1"/>
          </p:cNvSpPr>
          <p:nvPr>
            <p:ph idx="1"/>
          </p:nvPr>
        </p:nvSpPr>
        <p:spPr/>
        <p:txBody>
          <a:bodyPr>
            <a:normAutofit/>
          </a:bodyPr>
          <a:lstStyle/>
          <a:p>
            <a:pPr marL="0" indent="0">
              <a:buNone/>
            </a:pPr>
            <a:endParaRPr lang="en-GB" sz="3600" dirty="0"/>
          </a:p>
          <a:p>
            <a:pPr marL="742950" indent="-742950">
              <a:buAutoNum type="arabicPeriod"/>
            </a:pPr>
            <a:r>
              <a:rPr lang="en-GB" sz="3600" dirty="0"/>
              <a:t>What is the thing you appreciate most about being part of the HEP secondary heads’ group?</a:t>
            </a:r>
          </a:p>
          <a:p>
            <a:pPr marL="742950" indent="-742950">
              <a:buAutoNum type="arabicPeriod"/>
            </a:pPr>
            <a:r>
              <a:rPr lang="en-GB" sz="3600" dirty="0"/>
              <a:t>Identify one thing that a member of HEP secondary heads’ group has done to help or support you.</a:t>
            </a:r>
          </a:p>
          <a:p>
            <a:pPr marL="742950" indent="-742950">
              <a:buAutoNum type="arabicPeriod"/>
            </a:pPr>
            <a:r>
              <a:rPr lang="en-GB" sz="3600" dirty="0"/>
              <a:t>And one thing you would like the group to do more of/differently to support you.</a:t>
            </a:r>
          </a:p>
        </p:txBody>
      </p:sp>
    </p:spTree>
    <p:extLst>
      <p:ext uri="{BB962C8B-B14F-4D97-AF65-F5344CB8AC3E}">
        <p14:creationId xmlns:p14="http://schemas.microsoft.com/office/powerpoint/2010/main" val="2692174277"/>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82C7B4"/>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2827</TotalTime>
  <Words>1711</Words>
  <Application>Microsoft Macintosh PowerPoint</Application>
  <PresentationFormat>Widescreen</PresentationFormat>
  <Paragraphs>153</Paragraphs>
  <Slides>36</Slides>
  <Notes>3</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36</vt:i4>
      </vt:variant>
    </vt:vector>
  </HeadingPairs>
  <TitlesOfParts>
    <vt:vector size="49" baseType="lpstr">
      <vt:lpstr>Arial</vt:lpstr>
      <vt:lpstr>Calibri</vt:lpstr>
      <vt:lpstr>Calibri Light</vt:lpstr>
      <vt:lpstr>FS Rufus</vt:lpstr>
      <vt:lpstr>Lucida Sans Unicode</vt:lpstr>
      <vt:lpstr>Tempus Sans ITC</vt:lpstr>
      <vt:lpstr>Verdana</vt:lpstr>
      <vt:lpstr>Wingdings</vt:lpstr>
      <vt:lpstr>Wingdings 2</vt:lpstr>
      <vt:lpstr>Wingdings 3</vt:lpstr>
      <vt:lpstr>Office Theme</vt:lpstr>
      <vt:lpstr>1_Office Theme</vt:lpstr>
      <vt:lpstr>Concourse</vt:lpstr>
      <vt:lpstr>HEP secondary conference</vt:lpstr>
      <vt:lpstr>Rachel Macfarlane</vt:lpstr>
      <vt:lpstr>Going for Great (G4G)</vt:lpstr>
      <vt:lpstr>The Nine Pillars</vt:lpstr>
      <vt:lpstr>PowerPoint Presentation</vt:lpstr>
      <vt:lpstr>Great Education Partnerships</vt:lpstr>
      <vt:lpstr>Interesting Times</vt:lpstr>
      <vt:lpstr>HEP Secondary Heads’ Group</vt:lpstr>
      <vt:lpstr>Hounslow Education Partnership Secondary Heads’ Group</vt:lpstr>
      <vt:lpstr>How do you support each other at your various stages of headship?</vt:lpstr>
      <vt:lpstr>Great Education Partnerships</vt:lpstr>
      <vt:lpstr>The challenge of being collaborative &amp; collegiate</vt:lpstr>
      <vt:lpstr>The Watering Hole</vt:lpstr>
      <vt:lpstr>The gap between the rhetoric and the reality</vt:lpstr>
      <vt:lpstr>PowerPoint Presentation</vt:lpstr>
      <vt:lpstr>The challenge of being collaborative &amp; collegiate</vt:lpstr>
      <vt:lpstr>Ethical Leadership challenges</vt:lpstr>
      <vt:lpstr>The challenge of school to school collaboration</vt:lpstr>
      <vt:lpstr>Implications of the new framework </vt:lpstr>
      <vt:lpstr>How can the HEP secondary heads best support each other to prepare for the new framework?</vt:lpstr>
      <vt:lpstr>PowerPoint Presentation</vt:lpstr>
      <vt:lpstr>What makes a great curriculum?</vt:lpstr>
      <vt:lpstr>One view</vt:lpstr>
      <vt:lpstr>An alternative view</vt:lpstr>
      <vt:lpstr>What is the  purpose of education?</vt:lpstr>
      <vt:lpstr>You have c7,000 – 8,000 hours</vt:lpstr>
      <vt:lpstr>Great schools have a clear curriculum vision</vt:lpstr>
      <vt:lpstr>Great schools have a clear curriculum vision</vt:lpstr>
      <vt:lpstr>Why do many schools lack a clear curriculum vision?</vt:lpstr>
      <vt:lpstr>What makes a great curriculum?</vt:lpstr>
      <vt:lpstr>What makes a great curriculum?</vt:lpstr>
      <vt:lpstr>What makes a great curriculum?</vt:lpstr>
      <vt:lpstr>The litmus test of a great curriculum?</vt:lpstr>
      <vt:lpstr>PowerPoint Presentation</vt:lpstr>
      <vt:lpstr>A rich, broad, balanced and bespoke curriculum</vt:lpstr>
      <vt:lpstr>Contact me:</vt:lpstr>
    </vt:vector>
  </TitlesOfParts>
  <Company>HfL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Graeme Lilwall</dc:creator>
  <cp:lastModifiedBy>Microsoft Office User</cp:lastModifiedBy>
  <cp:revision>286</cp:revision>
  <cp:lastPrinted>2019-06-05T07:09:39Z</cp:lastPrinted>
  <dcterms:created xsi:type="dcterms:W3CDTF">2017-10-02T05:56:13Z</dcterms:created>
  <dcterms:modified xsi:type="dcterms:W3CDTF">2019-06-27T07:11:19Z</dcterms:modified>
</cp:coreProperties>
</file>